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9"/>
  </p:notesMasterIdLst>
  <p:sldIdLst>
    <p:sldId id="256" r:id="rId2"/>
    <p:sldId id="257" r:id="rId3"/>
    <p:sldId id="269" r:id="rId4"/>
    <p:sldId id="266" r:id="rId5"/>
    <p:sldId id="258" r:id="rId6"/>
    <p:sldId id="286" r:id="rId7"/>
    <p:sldId id="285" r:id="rId8"/>
    <p:sldId id="271" r:id="rId9"/>
    <p:sldId id="272" r:id="rId10"/>
    <p:sldId id="273" r:id="rId11"/>
    <p:sldId id="274" r:id="rId12"/>
    <p:sldId id="265" r:id="rId13"/>
    <p:sldId id="283" r:id="rId14"/>
    <p:sldId id="275" r:id="rId15"/>
    <p:sldId id="262" r:id="rId16"/>
    <p:sldId id="294" r:id="rId17"/>
    <p:sldId id="263" r:id="rId18"/>
    <p:sldId id="259" r:id="rId19"/>
    <p:sldId id="264" r:id="rId20"/>
    <p:sldId id="267" r:id="rId21"/>
    <p:sldId id="260" r:id="rId22"/>
    <p:sldId id="287" r:id="rId23"/>
    <p:sldId id="284" r:id="rId24"/>
    <p:sldId id="288" r:id="rId25"/>
    <p:sldId id="289" r:id="rId26"/>
    <p:sldId id="276" r:id="rId27"/>
    <p:sldId id="277" r:id="rId28"/>
    <p:sldId id="290" r:id="rId29"/>
    <p:sldId id="278" r:id="rId30"/>
    <p:sldId id="280" r:id="rId31"/>
    <p:sldId id="281" r:id="rId32"/>
    <p:sldId id="270" r:id="rId33"/>
    <p:sldId id="279" r:id="rId34"/>
    <p:sldId id="282" r:id="rId35"/>
    <p:sldId id="291" r:id="rId36"/>
    <p:sldId id="292" r:id="rId37"/>
    <p:sldId id="293" r:id="rId3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88" autoAdjust="0"/>
    <p:restoredTop sz="94624" autoAdjust="0"/>
  </p:normalViewPr>
  <p:slideViewPr>
    <p:cSldViewPr>
      <p:cViewPr varScale="1">
        <p:scale>
          <a:sx n="69" d="100"/>
          <a:sy n="69" d="100"/>
        </p:scale>
        <p:origin x="-1416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55" d="100"/>
          <a:sy n="55" d="100"/>
        </p:scale>
        <p:origin x="-2856" y="-102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1B2CDA8-31E9-41D5-9A80-F3C52852B68C}" type="datetimeFigureOut">
              <a:rPr lang="ru-RU" smtClean="0"/>
              <a:t>15.09.2018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09C0CBC-E86C-44CB-8DCC-5885DAD8FB57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15.09.2018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15.09.2018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15.09.2018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15.09.2018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15.09.2018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15.09.2018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15.09.2018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15.09.2018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15.09.2018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15.09.2018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15.09.2018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15.09.2018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14348" y="2786058"/>
            <a:ext cx="7851648" cy="1828800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>
                <a:solidFill>
                  <a:srgbClr val="FFFF00"/>
                </a:solidFill>
              </a:rPr>
              <a:t>Физическая культура в общекультурной и профессиональной подготовке студентов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785786" y="5643578"/>
            <a:ext cx="7854696" cy="857256"/>
          </a:xfrm>
        </p:spPr>
        <p:txBody>
          <a:bodyPr>
            <a:normAutofit/>
          </a:bodyPr>
          <a:lstStyle/>
          <a:p>
            <a:r>
              <a:rPr lang="ru-RU" sz="2000" b="1" dirty="0" smtClean="0"/>
              <a:t>Никифорова Ольга Николаевна, кандидат педагогических наук, доцент</a:t>
            </a:r>
            <a:endParaRPr lang="ru-RU" sz="2000" dirty="0" smtClean="0"/>
          </a:p>
          <a:p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4034" name="Picture 2" descr="Ð¤Ð¸Ð·Ð¸ÑÐµÑÐºÐ°Ñ ÑÐµÐºÑÐµÐ°ÑÐ¸Ñ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4907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5058" name="Picture 2" descr="ÐÐµÑÐµÐ±Ð½Ð°Ñ ÑÐ¸Ð·ÐºÑÐ»ÑÑÑÑÐ° (ÐÐ¤Ð)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1986" y="-48"/>
            <a:ext cx="9155986" cy="685804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5842" name="Picture 2" descr="https://cf.ppt-online.org/files/slide/l/L3DSTxUA8b6sJuEYtdjC0mfnzR4qiorOVvhZwc/slide-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28596"/>
            <a:ext cx="9182128" cy="688659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4274" name="Picture 2" descr="http://present5.com/presentacii/20170503/226-tema_1..ppt_images/226-tema_1..ppt_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6082" name="Picture 2" descr="ÐÐ´Ð°Ð¿ÑÐ¸Ð²Ð½Ð°Ñ ÑÐ¸Ð·ÐºÑÐ»ÑÑÑÑÐ°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4907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2770" name="Picture 2" descr="Ð¤ÐÐÐÐ§ÐÐ¡ÐÐÐ ÐÐÐ¡ÐÐÐ¢ÐÐÐÐ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28596"/>
            <a:ext cx="9182128" cy="688659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4514" name="Picture 2" descr="https://cf.ppt-online.org/files/slide/r/rJfAWRBPilbknwNCvmpY6QScd4D0XaxHyTKVUZ/slide-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4907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3794" name="Picture 2" descr="https://cf.ppt-online.org/files/slide/l/L3DSTxUA8b6sJuEYtdjC0mfnzR4qiorOVvhZwc/slide-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9698" name="Picture 2" descr="https://myslide.ru/documents_3/bfc490138e21ee29cb02ee240109451a/img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4818" name="Picture 2" descr="ÐÑÑÑÐ°Ñ ÑÑÐµÐ¿ÐµÐ½Ñ Ð³Ð°ÑÐ¼Ð¾Ð½Ð¸ÑÐµÑÐºÐ¾Ð³Ð¾ ÑÐ¸Ð·Ð¸ÑÐµÑÐºÐ¾Ð³Ð¾ ÑÐ°Ð·Ð²Ð¸ÑÐ¸Ñ Ð¸ Ð²ÑÐµÑÑÐ¾ÑÐ¾Ð½Ð½ÐµÐ¹ ÑÐ¸Ð·Ð¸ÑÐµÑÐºÐ¾Ð¹ Ð¿Ð¾Ð´Ð³Ð¾ÑÐ¾Ð²Ð»ÐµÐ½Ð½Ð¾ÑÑÐ¸ ÑÐµÐ»Ð¾Ð²ÐµÐºÐ°, Ð¾Ð¿ÑÐ¸Ð¼Ð°Ð»ÑÐ½Ð¾ ÑÐ¾Ð¾ÑÐ²ÐµÑÑÑÐ²ÑÑÑÐ°Ñ ÑÑÐµ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38128" y="-28596"/>
            <a:ext cx="9182128" cy="688659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cf.ppt-online.org/files/slide/6/6reYb2zLTvVWq8mX09DCZGSOwfko1A3Rhdg7Qp/slide-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55922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7890" name="Picture 2" descr="https://cf.ppt-online.org/files/slide/l/L3DSTxUA8b6sJuEYtdjC0mfnzR4qiorOVvhZwc/slide-1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22" name="Picture 2" descr="http://present5.com/presentacii/20170503/226-tema_1..ppt_images/226-tema_1..ppt_1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8370" name="Picture 2" descr="https://cf.ppt-online.org/files/slide/r/rJfAWRBPilbknwNCvmpY6QScd4D0XaxHyTKVUZ/slide-1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48"/>
            <a:ext cx="9155986" cy="685804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5298" name="Picture 2" descr="http://present5.com/presentacii/20170503/226-tema_1..ppt_images/226-tema_1..ppt_1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785794"/>
            <a:ext cx="8229600" cy="1143000"/>
          </a:xfrm>
        </p:spPr>
        <p:txBody>
          <a:bodyPr>
            <a:noAutofit/>
          </a:bodyPr>
          <a:lstStyle/>
          <a:p>
            <a:pPr algn="ctr"/>
            <a:r>
              <a:rPr lang="ru-RU" sz="3200" b="1" dirty="0" smtClean="0">
                <a:solidFill>
                  <a:srgbClr val="002060"/>
                </a:solidFill>
              </a:rPr>
              <a:t>Отношение студентов разного пола к физкультурно-спортивной деятельности, % </a:t>
            </a:r>
            <a:br>
              <a:rPr lang="ru-RU" sz="3200" b="1" dirty="0" smtClean="0">
                <a:solidFill>
                  <a:srgbClr val="002060"/>
                </a:solidFill>
              </a:rPr>
            </a:br>
            <a:endParaRPr lang="ru-RU" sz="3200" b="1" dirty="0">
              <a:solidFill>
                <a:srgbClr val="002060"/>
              </a:solidFill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642910" y="1714489"/>
          <a:ext cx="8001056" cy="4572032"/>
        </p:xfrm>
        <a:graphic>
          <a:graphicData uri="http://schemas.openxmlformats.org/drawingml/2006/table">
            <a:tbl>
              <a:tblPr/>
              <a:tblGrid>
                <a:gridCol w="2000264"/>
                <a:gridCol w="2000264"/>
                <a:gridCol w="2000264"/>
                <a:gridCol w="2000264"/>
              </a:tblGrid>
              <a:tr h="877668"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Отношение к физкультурно-спортивной деятельности 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Пол студентов 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Все студенты 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51146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Женщины 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мужчины 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91440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Занимаются систематически 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36,9 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12,9 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21,8 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1440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Занимаются эпизодически 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44,5 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53,5 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50,1 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1440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Не занимаются в свободное время 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18,6 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33,9 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28,1 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2800" b="1" dirty="0" smtClean="0"/>
              <a:t>Причины, препятствующие занятий физкультурно-спортивной деятельностью студентов различных вузов, % </a:t>
            </a:r>
            <a:endParaRPr lang="ru-RU" sz="2800" b="1" dirty="0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285719" y="1785927"/>
          <a:ext cx="8572562" cy="4911094"/>
        </p:xfrm>
        <a:graphic>
          <a:graphicData uri="http://schemas.openxmlformats.org/drawingml/2006/table">
            <a:tbl>
              <a:tblPr/>
              <a:tblGrid>
                <a:gridCol w="3500463"/>
                <a:gridCol w="1285884"/>
                <a:gridCol w="1214446"/>
                <a:gridCol w="1357322"/>
                <a:gridCol w="1214447"/>
              </a:tblGrid>
              <a:tr h="574255"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Причины, препятствующие занятий физкультурно-спортивной деятельностью студентов различных вузов </a:t>
                      </a:r>
                    </a:p>
                  </a:txBody>
                  <a:tcPr marL="40821" marR="4082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Профиль вуза </a:t>
                      </a:r>
                    </a:p>
                  </a:txBody>
                  <a:tcPr marL="40821" marR="4082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Все студенты </a:t>
                      </a:r>
                    </a:p>
                  </a:txBody>
                  <a:tcPr marL="40821" marR="4082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22332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гуманитарные </a:t>
                      </a:r>
                    </a:p>
                  </a:txBody>
                  <a:tcPr marL="40821" marR="4082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технические </a:t>
                      </a:r>
                    </a:p>
                  </a:txBody>
                  <a:tcPr marL="40821" marR="4082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смешанные </a:t>
                      </a:r>
                    </a:p>
                  </a:txBody>
                  <a:tcPr marL="40821" marR="4082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9914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Недостаток времени </a:t>
                      </a:r>
                    </a:p>
                  </a:txBody>
                  <a:tcPr marL="40821" marR="4082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41,9 </a:t>
                      </a:r>
                    </a:p>
                  </a:txBody>
                  <a:tcPr marL="40821" marR="4082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55,8 </a:t>
                      </a:r>
                    </a:p>
                  </a:txBody>
                  <a:tcPr marL="40821" marR="4082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47,6 </a:t>
                      </a:r>
                    </a:p>
                  </a:txBody>
                  <a:tcPr marL="40821" marR="4082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48,3 </a:t>
                      </a:r>
                    </a:p>
                  </a:txBody>
                  <a:tcPr marL="40821" marR="4082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9744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Недостаток физкультурных знаний в организации самостоятельных занятий </a:t>
                      </a:r>
                    </a:p>
                  </a:txBody>
                  <a:tcPr marL="40821" marR="4082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11,6 </a:t>
                      </a:r>
                    </a:p>
                  </a:txBody>
                  <a:tcPr marL="40821" marR="4082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6,5 </a:t>
                      </a:r>
                    </a:p>
                  </a:txBody>
                  <a:tcPr marL="40821" marR="4082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13,2 </a:t>
                      </a:r>
                    </a:p>
                  </a:txBody>
                  <a:tcPr marL="40821" marR="4082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10,2 </a:t>
                      </a:r>
                    </a:p>
                  </a:txBody>
                  <a:tcPr marL="40821" marR="4082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9829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Недостаток инвентаря и спортивной формы </a:t>
                      </a:r>
                    </a:p>
                  </a:txBody>
                  <a:tcPr marL="40821" marR="4082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7,0 </a:t>
                      </a:r>
                    </a:p>
                  </a:txBody>
                  <a:tcPr marL="40821" marR="4082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8,8 </a:t>
                      </a:r>
                    </a:p>
                  </a:txBody>
                  <a:tcPr marL="40821" marR="4082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7,8 </a:t>
                      </a:r>
                    </a:p>
                  </a:txBody>
                  <a:tcPr marL="40821" marR="4082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7,8 </a:t>
                      </a:r>
                    </a:p>
                  </a:txBody>
                  <a:tcPr marL="40821" marR="4082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4872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Отсутствие выбора вида спорта </a:t>
                      </a:r>
                    </a:p>
                  </a:txBody>
                  <a:tcPr marL="40821" marR="4082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5,5 </a:t>
                      </a:r>
                    </a:p>
                  </a:txBody>
                  <a:tcPr marL="40821" marR="4082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6,6 </a:t>
                      </a:r>
                    </a:p>
                  </a:txBody>
                  <a:tcPr marL="40821" marR="4082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9,3 </a:t>
                      </a:r>
                    </a:p>
                  </a:txBody>
                  <a:tcPr marL="40821" marR="4082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7,0 </a:t>
                      </a:r>
                    </a:p>
                  </a:txBody>
                  <a:tcPr marL="40821" marR="4082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9744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Слабая организация массовой физкультурно-оздоровительной работы в вузе </a:t>
                      </a:r>
                    </a:p>
                  </a:txBody>
                  <a:tcPr marL="40821" marR="4082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7,3 </a:t>
                      </a:r>
                    </a:p>
                  </a:txBody>
                  <a:tcPr marL="40821" marR="4082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3,9 </a:t>
                      </a:r>
                    </a:p>
                  </a:txBody>
                  <a:tcPr marL="40821" marR="4082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3,5 </a:t>
                      </a:r>
                    </a:p>
                  </a:txBody>
                  <a:tcPr marL="40821" marR="4082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5,0 </a:t>
                      </a:r>
                    </a:p>
                  </a:txBody>
                  <a:tcPr marL="40821" marR="4082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914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О причинах не задумывался </a:t>
                      </a:r>
                    </a:p>
                  </a:txBody>
                  <a:tcPr marL="40821" marR="4082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26,7 </a:t>
                      </a:r>
                    </a:p>
                  </a:txBody>
                  <a:tcPr marL="40821" marR="4082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13,0 </a:t>
                      </a:r>
                    </a:p>
                  </a:txBody>
                  <a:tcPr marL="40821" marR="4082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18,2 </a:t>
                      </a:r>
                    </a:p>
                  </a:txBody>
                  <a:tcPr marL="40821" marR="4082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19,6 </a:t>
                      </a:r>
                    </a:p>
                  </a:txBody>
                  <a:tcPr marL="40821" marR="4082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957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Нет ответа </a:t>
                      </a:r>
                    </a:p>
                  </a:txBody>
                  <a:tcPr marL="40821" marR="4082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- </a:t>
                      </a:r>
                    </a:p>
                  </a:txBody>
                  <a:tcPr marL="40821" marR="4082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5,2 </a:t>
                      </a:r>
                    </a:p>
                  </a:txBody>
                  <a:tcPr marL="40821" marR="4082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0,4 </a:t>
                      </a:r>
                    </a:p>
                  </a:txBody>
                  <a:tcPr marL="40821" marR="4082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2,1 </a:t>
                      </a:r>
                    </a:p>
                  </a:txBody>
                  <a:tcPr marL="40821" marR="4082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7106" name="Picture 2" descr="CÑÐµÐ¼Ð° ÑÐ¾ÑÐ¼ Ð¾ÑÐ³Ð°Ð½Ð¸Ð·Ð°ÑÐ¸Ð¹ Ð·Ð°Ð½ÑÑÐ¸Ð¹ Ñ Ð¸ÑÐ¿Ð¾Ð»ÑÐ·Ð¾Ð²Ð°Ð½Ð¸ÐµÐ¼ ÑÑÐµÐ´ÑÑÐ² ÑÐ¸Ð·Ð¸ÑÐµÑÐºÐ¾Ð¹ ÐºÑÐ»ÑÑÑÑÑ Ð´Ð»Ñ ÑÐ»ÑÑÑÐµÐ½Ð¸Ñ Ð´Ð²Ð¸Ð³Ð°ÑÐµÐ»ÑÐ½Ð¾Ð¹ Ð°ÐºÑÐ¸Ð²Ð½Ð¾ÑÑÐ¸.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55922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8130" name="Picture 2" descr="Ð¡ÑÐµÐ¼Ð° Ð´ÐµÐ»ÐµÐ½Ð¸Ñ ÑÑÐµÐ±Ð½ÑÑ Ð³ÑÑÐ¿Ð¿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4907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1472" y="428604"/>
            <a:ext cx="8229600" cy="1143000"/>
          </a:xfrm>
        </p:spPr>
        <p:txBody>
          <a:bodyPr>
            <a:normAutofit/>
          </a:bodyPr>
          <a:lstStyle/>
          <a:p>
            <a:pPr lvl="0" algn="ctr"/>
            <a:r>
              <a:rPr lang="ru-RU" sz="2800" b="1" dirty="0" smtClean="0">
                <a:solidFill>
                  <a:srgbClr val="002060"/>
                </a:solidFill>
              </a:rPr>
              <a:t>РАСПРЕДЕЛЕНИЕ СТУДЕНТОВ НА ГРУППЫ ПО МЕДИЦИНСКИМ </a:t>
            </a:r>
            <a:r>
              <a:rPr lang="ru-RU" sz="2800" b="1" dirty="0" smtClean="0">
                <a:solidFill>
                  <a:srgbClr val="002060"/>
                </a:solidFill>
              </a:rPr>
              <a:t>ПОКАЗАТЕЛЯМ</a:t>
            </a:r>
            <a:endParaRPr lang="ru-RU" sz="2800" dirty="0">
              <a:solidFill>
                <a:srgbClr val="002060"/>
              </a:solidFill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285720" y="1643050"/>
          <a:ext cx="8643997" cy="4964204"/>
        </p:xfrm>
        <a:graphic>
          <a:graphicData uri="http://schemas.openxmlformats.org/drawingml/2006/table">
            <a:tbl>
              <a:tblPr/>
              <a:tblGrid>
                <a:gridCol w="1143008"/>
                <a:gridCol w="3891787"/>
                <a:gridCol w="3609202"/>
              </a:tblGrid>
              <a:tr h="315901">
                <a:tc>
                  <a:txBody>
                    <a:bodyPr/>
                    <a:lstStyle/>
                    <a:p>
                      <a:pPr marL="0" lvl="0" indent="0" algn="just">
                        <a:lnSpc>
                          <a:spcPct val="100000"/>
                        </a:lnSpc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lang="ru-RU" sz="1200" b="1" dirty="0"/>
                        <a:t>Название группы</a:t>
                      </a:r>
                    </a:p>
                  </a:txBody>
                  <a:tcPr marL="45012" marR="66593" marT="0" marB="0">
                    <a:lnL w="12700" cap="flat" cmpd="sng" algn="ctr">
                      <a:solidFill>
                        <a:srgbClr val="0000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42900" lvl="0" indent="-34290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lang="ru-RU" sz="1200" b="1" dirty="0">
                          <a:latin typeface="Times New Roman"/>
                          <a:ea typeface="Times New Roman"/>
                          <a:cs typeface="Times New Roman"/>
                        </a:rPr>
                        <a:t>Медицинская характеристика группы</a:t>
                      </a:r>
                      <a:endParaRPr lang="ru-RU" sz="1200" b="1" dirty="0"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45012" marR="66593" marT="0" marB="0">
                    <a:lnL w="12700" cap="flat" cmpd="sng" algn="ctr">
                      <a:solidFill>
                        <a:srgbClr val="0000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42900" lvl="0" indent="-34290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lang="ru-RU" sz="1200" b="1">
                          <a:latin typeface="Times New Roman"/>
                          <a:ea typeface="Times New Roman"/>
                          <a:cs typeface="Times New Roman"/>
                        </a:rPr>
                        <a:t>Допускаемая физическая нагрузка</a:t>
                      </a:r>
                      <a:endParaRPr lang="ru-RU" sz="1200" b="1"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45012" marR="66593" marT="0" marB="0">
                    <a:lnL w="12700" cap="flat" cmpd="sng" algn="ctr">
                      <a:solidFill>
                        <a:srgbClr val="0000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789753">
                <a:tc>
                  <a:txBody>
                    <a:bodyPr/>
                    <a:lstStyle/>
                    <a:p>
                      <a:pPr marL="0" lvl="0" indent="0" algn="just">
                        <a:lnSpc>
                          <a:spcPct val="100000"/>
                        </a:lnSpc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lang="ru-RU" sz="1200" b="1" dirty="0"/>
                        <a:t>Основная</a:t>
                      </a:r>
                    </a:p>
                  </a:txBody>
                  <a:tcPr marL="45012" marR="66593" marT="0" marB="0">
                    <a:lnL w="12700" cap="flat" cmpd="sng" algn="ctr">
                      <a:solidFill>
                        <a:srgbClr val="0000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just">
                        <a:lnSpc>
                          <a:spcPct val="100000"/>
                        </a:lnSpc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lang="ru-RU" sz="1200" b="1" dirty="0">
                          <a:latin typeface="Times New Roman"/>
                          <a:ea typeface="Times New Roman"/>
                          <a:cs typeface="Times New Roman"/>
                        </a:rPr>
                        <a:t>Лица без отклонений в состоянии здоровья, а также лица, имеющие незначительные отклонения в состоянии здоровья, при достаточном физическом развитии и физической подготовленности</a:t>
                      </a:r>
                      <a:endParaRPr lang="ru-RU" sz="1200" b="1" dirty="0"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45012" marR="66593" marT="0" marB="0">
                    <a:lnL w="12700" cap="flat" cmpd="sng" algn="ctr">
                      <a:solidFill>
                        <a:srgbClr val="0000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42900" lvl="0" indent="-34290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lang="ru-RU" sz="1200" b="1" dirty="0">
                          <a:latin typeface="Times New Roman"/>
                          <a:ea typeface="Times New Roman"/>
                          <a:cs typeface="Times New Roman"/>
                        </a:rPr>
                        <a:t>Занятия по учебной программе физической культуры в полном объеме</a:t>
                      </a:r>
                      <a:endParaRPr lang="ru-RU" sz="1200" b="1" dirty="0"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45012" marR="66593" marT="0" marB="0">
                    <a:lnL w="12700" cap="flat" cmpd="sng" algn="ctr">
                      <a:solidFill>
                        <a:srgbClr val="0000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263603">
                <a:tc>
                  <a:txBody>
                    <a:bodyPr/>
                    <a:lstStyle/>
                    <a:p>
                      <a:pPr marL="0" lvl="0" indent="0" algn="just">
                        <a:lnSpc>
                          <a:spcPct val="100000"/>
                        </a:lnSpc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lang="ru-RU" sz="1200" b="1" dirty="0"/>
                        <a:t>Подготовительная</a:t>
                      </a:r>
                    </a:p>
                  </a:txBody>
                  <a:tcPr marL="45012" marR="66593" marT="0" marB="0">
                    <a:lnL w="12700" cap="flat" cmpd="sng" algn="ctr">
                      <a:solidFill>
                        <a:srgbClr val="0000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just">
                        <a:lnSpc>
                          <a:spcPct val="100000"/>
                        </a:lnSpc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lang="ru-RU" sz="1200" b="1" dirty="0">
                          <a:latin typeface="Times New Roman"/>
                          <a:ea typeface="Times New Roman"/>
                          <a:cs typeface="Times New Roman"/>
                        </a:rPr>
                        <a:t>Лица без отклонений в состоянии здоровья, а также лица, имеющие незначительные отклонения в состоянии здоровья, с недостаточном физическим развитием и недостаточной физической подготовленностью</a:t>
                      </a:r>
                      <a:endParaRPr lang="ru-RU" sz="1200" b="1" dirty="0"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45012" marR="66593" marT="0" marB="0">
                    <a:lnL w="12700" cap="flat" cmpd="sng" algn="ctr">
                      <a:solidFill>
                        <a:srgbClr val="0000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just">
                        <a:lnSpc>
                          <a:spcPct val="100000"/>
                        </a:lnSpc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lang="ru-RU" sz="1200" b="1" dirty="0">
                          <a:latin typeface="Times New Roman"/>
                          <a:ea typeface="Times New Roman"/>
                          <a:cs typeface="Times New Roman"/>
                        </a:rPr>
                        <a:t>Занятия по учебной программе физической культуры при условии более постепенного освоения комплекса двигательных навыков и умений, особенно связанных с</a:t>
                      </a:r>
                      <a:br>
                        <a:rPr lang="ru-RU" sz="1200" b="1" dirty="0">
                          <a:latin typeface="Times New Roman"/>
                          <a:ea typeface="Times New Roman"/>
                          <a:cs typeface="Times New Roman"/>
                        </a:rPr>
                      </a:br>
                      <a:r>
                        <a:rPr lang="ru-RU" sz="1200" b="1" dirty="0">
                          <a:latin typeface="Times New Roman"/>
                          <a:ea typeface="Times New Roman"/>
                          <a:cs typeface="Times New Roman"/>
                        </a:rPr>
                        <a:t>предъявлением повышенных требований.</a:t>
                      </a:r>
                      <a:br>
                        <a:rPr lang="ru-RU" sz="1200" b="1" dirty="0">
                          <a:latin typeface="Times New Roman"/>
                          <a:ea typeface="Times New Roman"/>
                          <a:cs typeface="Times New Roman"/>
                        </a:rPr>
                      </a:br>
                      <a:r>
                        <a:rPr lang="ru-RU" sz="1200" b="1" dirty="0">
                          <a:latin typeface="Times New Roman"/>
                          <a:ea typeface="Times New Roman"/>
                          <a:cs typeface="Times New Roman"/>
                        </a:rPr>
                        <a:t>Дополнительные занятия для повышения уровня физической подготовленности и физического развития</a:t>
                      </a:r>
                      <a:endParaRPr lang="ru-RU" sz="1200" b="1" dirty="0"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45012" marR="66593" marT="0" marB="0">
                    <a:lnL w="12700" cap="flat" cmpd="sng" algn="ctr">
                      <a:solidFill>
                        <a:srgbClr val="0000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255449">
                <a:tc>
                  <a:txBody>
                    <a:bodyPr/>
                    <a:lstStyle/>
                    <a:p>
                      <a:pPr marL="0" lvl="0" indent="0" algn="just">
                        <a:lnSpc>
                          <a:spcPct val="100000"/>
                        </a:lnSpc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lang="ru-RU" sz="1200" b="1" dirty="0"/>
                        <a:t>Специальная</a:t>
                      </a:r>
                    </a:p>
                  </a:txBody>
                  <a:tcPr marL="45012" marR="66593" marT="0" marB="0">
                    <a:lnL w="12700" cap="flat" cmpd="sng" algn="ctr">
                      <a:solidFill>
                        <a:srgbClr val="0000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just">
                        <a:lnSpc>
                          <a:spcPct val="100000"/>
                        </a:lnSpc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lang="ru-RU" sz="1200" b="1" dirty="0">
                          <a:latin typeface="Times New Roman"/>
                          <a:ea typeface="Times New Roman"/>
                          <a:cs typeface="Times New Roman"/>
                        </a:rPr>
                        <a:t>Лица, имеющие отклонения в состоянии здоровья постоянного и временного характера, требующие ограничения физических нагрузок, допущенные к выполнению учебной и производственной работы</a:t>
                      </a:r>
                      <a:endParaRPr lang="ru-RU" sz="1200" b="1" dirty="0"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45012" marR="66593" marT="0" marB="0">
                    <a:lnL w="12700" cap="flat" cmpd="sng" algn="ctr">
                      <a:solidFill>
                        <a:srgbClr val="0000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42900" lvl="0" indent="-34290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lang="ru-RU" sz="1200" b="1" dirty="0">
                          <a:latin typeface="Times New Roman"/>
                          <a:ea typeface="Times New Roman"/>
                          <a:cs typeface="Times New Roman"/>
                        </a:rPr>
                        <a:t>Занятия по специальным учебным программам</a:t>
                      </a:r>
                      <a:endParaRPr lang="ru-RU" sz="1200" b="1" dirty="0"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45012" marR="66593" marT="0" marB="0">
                    <a:lnL w="12700" cap="flat" cmpd="sng" algn="ctr">
                      <a:solidFill>
                        <a:srgbClr val="0000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090202">
                <a:tc>
                  <a:txBody>
                    <a:bodyPr/>
                    <a:lstStyle/>
                    <a:p>
                      <a:pPr marL="0" lvl="0" indent="0" algn="just">
                        <a:lnSpc>
                          <a:spcPct val="100000"/>
                        </a:lnSpc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lang="ru-RU" sz="1200" b="1" dirty="0"/>
                        <a:t>Спортивная</a:t>
                      </a:r>
                    </a:p>
                  </a:txBody>
                  <a:tcPr marL="45012" marR="66593" marT="0" marB="0">
                    <a:lnL w="12700" cap="flat" cmpd="sng" algn="ctr">
                      <a:solidFill>
                        <a:srgbClr val="0000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just">
                        <a:lnSpc>
                          <a:spcPct val="100000"/>
                        </a:lnSpc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lang="ru-RU" sz="1200" b="1" dirty="0">
                          <a:latin typeface="Times New Roman"/>
                          <a:ea typeface="Times New Roman"/>
                          <a:cs typeface="Times New Roman"/>
                        </a:rPr>
                        <a:t>Студенты основной медицинской группы, показывающие хорошую общую физическую и спортивную подготовленность и желающие углубленно заниматься одним из видов спорта</a:t>
                      </a:r>
                      <a:endParaRPr lang="ru-RU" sz="1200" b="1" dirty="0"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45012" marR="66593" marT="0" marB="0">
                    <a:lnL w="12700" cap="flat" cmpd="sng" algn="ctr">
                      <a:solidFill>
                        <a:srgbClr val="0000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42900" lvl="0" indent="-34290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lang="ru-RU" sz="1200" b="1" dirty="0">
                          <a:latin typeface="Times New Roman"/>
                          <a:ea typeface="Times New Roman"/>
                          <a:cs typeface="Times New Roman"/>
                        </a:rPr>
                        <a:t>Занятия в одной из спортивных секций; участие в соревнованиях</a:t>
                      </a:r>
                      <a:endParaRPr lang="ru-RU" sz="1200" b="1" dirty="0"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45012" marR="66593" marT="0" marB="0">
                    <a:lnL w="12700" cap="flat" cmpd="sng" algn="ctr">
                      <a:solidFill>
                        <a:srgbClr val="0000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9154" name="Picture 2" descr="Ð¤Ð¾ÑÐ¼Ð¸ÑÐ¾Ð²Ð°Ð½Ð¸Ðµ Ð´Ð²Ð¸Ð³Ð°ÑÐµÐ»ÑÐ½Ð¾Ð³Ð¾ ÑÐ¼ÐµÐ½Ð¸Ñ Ð¸ Ð´Ð²Ð¸Ð³Ð°ÑÐµÐ»ÑÐ½Ð¾Ð³Ð¾ Ð½Ð°Ð²ÑÐºÐ°.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4907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9938" name="Picture 2" descr="ÐÑÐ½Ð¾Ð²Ð½ÑÐ¼Ð¸ Ð¿Ð¾ÐºÐ°Ð·Ð°ÑÐµÐ»ÑÐ¼Ð¸ ÑÐ¾ÑÑÐ¾ÑÐ½Ð¸Ñ ÑÐ¸Ð·Ð¸ÑÐµÑÐºÐ¾Ð¹ ÐºÑÐ»ÑÑÑÑÑ Ð² Ð¾Ð±ÑÐµÑÑÐ²Ðµ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90509"/>
            <a:ext cx="9276758" cy="694850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1202" name="Picture 2" descr="Ð¡ÑÐµÐ¼Ð° ÐºÐ»Ð°ÑÑÐ¸ÑÐ¸ÐºÐ°ÑÐ¸Ð¸ ÑÐ¸Ð·Ð¸ÑÐµÑÐºÐ¸Ñ ÑÐ¿ÑÐ°Ð¶Ð½ÐµÐ½Ð¸Ð¹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4907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2226" name="Picture 2" descr="Ð¡ÑÐµÐ¼Ð° Ð¾ÑÐ½Ð¾Ð²Ð½ÑÑ ÑÑÐµÐ´ÑÑÐ² ÐÐ¤Ð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48"/>
            <a:ext cx="9155986" cy="685804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62" name="Picture 2" descr="ÐÐ°ÑÐµÑÐ¸Ð°Ð»ÑÐ½Ð°Ñ Ð±Ð°Ð·Ð° ÑÐ¸Ð·Ð¸ÑÐµÑÐºÐ¾Ð¹ ÐºÑÐ»ÑÑÑÑÑ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1986" y="-48"/>
            <a:ext cx="9155986" cy="685804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0178" name="Picture 2" descr="ÐÐ¸Ð´Ñ ÐºÐ¾Ð½ÑÑÐ¾Ð»Ñ ÑÐ¸Ð·Ð¸ÑÐµÑÐºÐ¾Ð¹ Ð¿Ð¾Ð´Ð³Ð¾ÑÐ¾Ð²Ð»ÐµÐ½Ð½Ð¾ÑÑÐ¸ ÑÑÑÐ´ÐµÐ½ÑÐ¾Ð²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4907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3250" name="Picture 2" descr="http://present5.com/presentacii/20170503/226-tema_1..ppt_images/226-tema_1..ppt_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1472" y="214290"/>
            <a:ext cx="8229600" cy="1143000"/>
          </a:xfrm>
        </p:spPr>
        <p:txBody>
          <a:bodyPr>
            <a:normAutofit fontScale="90000"/>
          </a:bodyPr>
          <a:lstStyle/>
          <a:p>
            <a:pPr lvl="0" algn="ctr"/>
            <a:r>
              <a:rPr lang="ru-RU" sz="2800" b="1" dirty="0" smtClean="0">
                <a:solidFill>
                  <a:srgbClr val="002060"/>
                </a:solidFill>
              </a:rPr>
              <a:t>Обязательные тесты определения физической </a:t>
            </a:r>
            <a:r>
              <a:rPr lang="ru-RU" sz="2800" b="1" dirty="0" smtClean="0">
                <a:solidFill>
                  <a:srgbClr val="002060"/>
                </a:solidFill>
              </a:rPr>
              <a:t>подготовленности</a:t>
            </a:r>
            <a:r>
              <a:rPr lang="ru-RU" sz="2800" dirty="0" smtClean="0">
                <a:solidFill>
                  <a:srgbClr val="002060"/>
                </a:solidFill>
              </a:rPr>
              <a:t> </a:t>
            </a:r>
            <a:r>
              <a:rPr lang="ru-RU" sz="2800" b="1" dirty="0" smtClean="0">
                <a:solidFill>
                  <a:srgbClr val="002060"/>
                </a:solidFill>
              </a:rPr>
              <a:t>студентов </a:t>
            </a:r>
            <a:r>
              <a:rPr lang="ru-RU" sz="2800" b="1" dirty="0" smtClean="0">
                <a:solidFill>
                  <a:srgbClr val="002060"/>
                </a:solidFill>
              </a:rPr>
              <a:t>основной, подготовительной и спортивной </a:t>
            </a:r>
            <a:r>
              <a:rPr lang="ru-RU" sz="2800" b="1" dirty="0" smtClean="0">
                <a:solidFill>
                  <a:srgbClr val="002060"/>
                </a:solidFill>
              </a:rPr>
              <a:t>групп</a:t>
            </a:r>
            <a:endParaRPr lang="ru-RU" sz="2800" dirty="0">
              <a:solidFill>
                <a:srgbClr val="002060"/>
              </a:solidFill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214282" y="1357298"/>
          <a:ext cx="8715435" cy="5174094"/>
        </p:xfrm>
        <a:graphic>
          <a:graphicData uri="http://schemas.openxmlformats.org/drawingml/2006/table">
            <a:tbl>
              <a:tblPr/>
              <a:tblGrid>
                <a:gridCol w="2282274"/>
                <a:gridCol w="624640"/>
                <a:gridCol w="624640"/>
                <a:gridCol w="624640"/>
                <a:gridCol w="623804"/>
                <a:gridCol w="623804"/>
                <a:gridCol w="757125"/>
                <a:gridCol w="624640"/>
                <a:gridCol w="623804"/>
                <a:gridCol w="653032"/>
                <a:gridCol w="653032"/>
              </a:tblGrid>
              <a:tr h="566655">
                <a:tc>
                  <a:txBody>
                    <a:bodyPr/>
                    <a:lstStyle/>
                    <a:p>
                      <a:pPr marL="0" lvl="0"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lang="ru-RU" sz="1800" b="1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Характеристика направленности тестов</a:t>
                      </a:r>
                      <a:endParaRPr lang="ru-RU" sz="1800" dirty="0">
                        <a:latin typeface="Times New Roman" pitchFamily="18" charset="0"/>
                        <a:ea typeface="SimSun"/>
                        <a:cs typeface="Times New Roman" pitchFamily="18" charset="0"/>
                      </a:endParaRPr>
                    </a:p>
                  </a:txBody>
                  <a:tcPr marL="36610" marR="54163" marT="0" marB="0">
                    <a:lnL w="12700" cap="flat" cmpd="sng" algn="ctr">
                      <a:solidFill>
                        <a:srgbClr val="0000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gridSpan="5">
                  <a:txBody>
                    <a:bodyPr/>
                    <a:lstStyle/>
                    <a:p>
                      <a:pPr marL="0" lvl="0"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lang="ru-RU" sz="1800" b="1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Женщины</a:t>
                      </a:r>
                      <a:endParaRPr lang="ru-RU" sz="1800">
                        <a:latin typeface="Times New Roman" pitchFamily="18" charset="0"/>
                        <a:ea typeface="SimSun"/>
                        <a:cs typeface="Times New Roman" pitchFamily="18" charset="0"/>
                      </a:endParaRPr>
                    </a:p>
                  </a:txBody>
                  <a:tcPr marL="36610" marR="54163" marT="0" marB="0" anchor="ctr">
                    <a:lnL w="12700" cap="flat" cmpd="sng" algn="ctr">
                      <a:solidFill>
                        <a:srgbClr val="0000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5">
                  <a:txBody>
                    <a:bodyPr/>
                    <a:lstStyle/>
                    <a:p>
                      <a:pPr marL="0" lvl="0"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lang="ru-RU" sz="1800" b="1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Мужчины</a:t>
                      </a:r>
                      <a:endParaRPr lang="ru-RU" sz="1800">
                        <a:latin typeface="Times New Roman" pitchFamily="18" charset="0"/>
                        <a:ea typeface="SimSun"/>
                        <a:cs typeface="Times New Roman" pitchFamily="18" charset="0"/>
                      </a:endParaRPr>
                    </a:p>
                  </a:txBody>
                  <a:tcPr marL="36610" marR="54163" marT="0" marB="0" anchor="ctr">
                    <a:lnL w="12700" cap="flat" cmpd="sng" algn="ctr">
                      <a:solidFill>
                        <a:srgbClr val="0000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83328">
                <a:tc>
                  <a:txBody>
                    <a:bodyPr/>
                    <a:lstStyle/>
                    <a:p>
                      <a:pPr marL="0" lvl="0" indent="0">
                        <a:lnSpc>
                          <a:spcPct val="100000"/>
                        </a:lnSpc>
                        <a:spcAft>
                          <a:spcPts val="0"/>
                        </a:spcAft>
                        <a:buFontTx/>
                        <a:buNone/>
                      </a:pPr>
                      <a:endParaRPr lang="ru-RU" sz="1800" dirty="0">
                        <a:solidFill>
                          <a:srgbClr val="000000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36610" marR="54163" marT="0" marB="0">
                    <a:lnL w="12700" cap="flat" cmpd="sng" algn="ctr">
                      <a:solidFill>
                        <a:srgbClr val="0000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gridSpan="10">
                  <a:txBody>
                    <a:bodyPr/>
                    <a:lstStyle/>
                    <a:p>
                      <a:pPr marL="0" lvl="0"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lang="ru-RU" sz="1800" b="1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О ц е н к а    в    о ч к а х</a:t>
                      </a:r>
                      <a:endParaRPr lang="ru-RU" sz="1800">
                        <a:latin typeface="Times New Roman" pitchFamily="18" charset="0"/>
                        <a:ea typeface="SimSun"/>
                        <a:cs typeface="Times New Roman" pitchFamily="18" charset="0"/>
                      </a:endParaRPr>
                    </a:p>
                  </a:txBody>
                  <a:tcPr marL="36610" marR="54163" marT="0" marB="0">
                    <a:lnL w="12700" cap="flat" cmpd="sng" algn="ctr">
                      <a:solidFill>
                        <a:srgbClr val="0000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83328">
                <a:tc>
                  <a:txBody>
                    <a:bodyPr/>
                    <a:lstStyle/>
                    <a:p>
                      <a:pPr marL="0" lvl="0" indent="0">
                        <a:lnSpc>
                          <a:spcPct val="100000"/>
                        </a:lnSpc>
                        <a:spcAft>
                          <a:spcPts val="0"/>
                        </a:spcAft>
                        <a:buFontTx/>
                        <a:buNone/>
                      </a:pPr>
                      <a:endParaRPr lang="ru-RU" sz="18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36610" marR="54163" marT="0" marB="0">
                    <a:lnL w="12700" cap="flat" cmpd="sng" algn="ctr">
                      <a:solidFill>
                        <a:srgbClr val="0000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>
                        <a:lnSpc>
                          <a:spcPct val="100000"/>
                        </a:lnSpc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lang="ru-RU" sz="180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5</a:t>
                      </a:r>
                      <a:endParaRPr lang="ru-RU" sz="1800">
                        <a:latin typeface="Times New Roman" pitchFamily="18" charset="0"/>
                        <a:ea typeface="SimSun"/>
                        <a:cs typeface="Times New Roman" pitchFamily="18" charset="0"/>
                      </a:endParaRPr>
                    </a:p>
                  </a:txBody>
                  <a:tcPr marL="36610" marR="54163" marT="0" marB="0">
                    <a:lnL w="12700" cap="flat" cmpd="sng" algn="ctr">
                      <a:solidFill>
                        <a:srgbClr val="0000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>
                        <a:lnSpc>
                          <a:spcPct val="100000"/>
                        </a:lnSpc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lang="ru-RU" sz="180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4</a:t>
                      </a:r>
                      <a:endParaRPr lang="ru-RU" sz="1800">
                        <a:latin typeface="Times New Roman" pitchFamily="18" charset="0"/>
                        <a:ea typeface="SimSun"/>
                        <a:cs typeface="Times New Roman" pitchFamily="18" charset="0"/>
                      </a:endParaRPr>
                    </a:p>
                  </a:txBody>
                  <a:tcPr marL="36610" marR="54163" marT="0" marB="0">
                    <a:lnL w="12700" cap="flat" cmpd="sng" algn="ctr">
                      <a:solidFill>
                        <a:srgbClr val="0000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>
                        <a:lnSpc>
                          <a:spcPct val="100000"/>
                        </a:lnSpc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lang="ru-RU" sz="180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3</a:t>
                      </a:r>
                      <a:endParaRPr lang="ru-RU" sz="1800">
                        <a:latin typeface="Times New Roman" pitchFamily="18" charset="0"/>
                        <a:ea typeface="SimSun"/>
                        <a:cs typeface="Times New Roman" pitchFamily="18" charset="0"/>
                      </a:endParaRPr>
                    </a:p>
                  </a:txBody>
                  <a:tcPr marL="36610" marR="54163" marT="0" marB="0">
                    <a:lnL w="12700" cap="flat" cmpd="sng" algn="ctr">
                      <a:solidFill>
                        <a:srgbClr val="0000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>
                        <a:lnSpc>
                          <a:spcPct val="100000"/>
                        </a:lnSpc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lang="ru-RU" sz="180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</a:t>
                      </a:r>
                      <a:endParaRPr lang="ru-RU" sz="1800">
                        <a:latin typeface="Times New Roman" pitchFamily="18" charset="0"/>
                        <a:ea typeface="SimSun"/>
                        <a:cs typeface="Times New Roman" pitchFamily="18" charset="0"/>
                      </a:endParaRPr>
                    </a:p>
                  </a:txBody>
                  <a:tcPr marL="36610" marR="54163" marT="0" marB="0">
                    <a:lnL w="12700" cap="flat" cmpd="sng" algn="ctr">
                      <a:solidFill>
                        <a:srgbClr val="0000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>
                        <a:lnSpc>
                          <a:spcPct val="100000"/>
                        </a:lnSpc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lang="ru-RU" sz="180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</a:t>
                      </a:r>
                      <a:endParaRPr lang="ru-RU" sz="1800">
                        <a:latin typeface="Times New Roman" pitchFamily="18" charset="0"/>
                        <a:ea typeface="SimSun"/>
                        <a:cs typeface="Times New Roman" pitchFamily="18" charset="0"/>
                      </a:endParaRPr>
                    </a:p>
                  </a:txBody>
                  <a:tcPr marL="36610" marR="54163" marT="0" marB="0">
                    <a:lnL w="12700" cap="flat" cmpd="sng" algn="ctr">
                      <a:solidFill>
                        <a:srgbClr val="0000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>
                        <a:lnSpc>
                          <a:spcPct val="100000"/>
                        </a:lnSpc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lang="ru-RU" sz="180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5</a:t>
                      </a:r>
                      <a:endParaRPr lang="ru-RU" sz="1800">
                        <a:latin typeface="Times New Roman" pitchFamily="18" charset="0"/>
                        <a:ea typeface="SimSun"/>
                        <a:cs typeface="Times New Roman" pitchFamily="18" charset="0"/>
                      </a:endParaRPr>
                    </a:p>
                  </a:txBody>
                  <a:tcPr marL="36610" marR="54163" marT="0" marB="0">
                    <a:lnL w="12700" cap="flat" cmpd="sng" algn="ctr">
                      <a:solidFill>
                        <a:srgbClr val="0000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>
                        <a:lnSpc>
                          <a:spcPct val="100000"/>
                        </a:lnSpc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lang="ru-RU" sz="180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4</a:t>
                      </a:r>
                      <a:endParaRPr lang="ru-RU" sz="1800">
                        <a:latin typeface="Times New Roman" pitchFamily="18" charset="0"/>
                        <a:ea typeface="SimSun"/>
                        <a:cs typeface="Times New Roman" pitchFamily="18" charset="0"/>
                      </a:endParaRPr>
                    </a:p>
                  </a:txBody>
                  <a:tcPr marL="36610" marR="54163" marT="0" marB="0">
                    <a:lnL w="12700" cap="flat" cmpd="sng" algn="ctr">
                      <a:solidFill>
                        <a:srgbClr val="0000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>
                        <a:lnSpc>
                          <a:spcPct val="100000"/>
                        </a:lnSpc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lang="ru-RU" sz="180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3</a:t>
                      </a:r>
                      <a:endParaRPr lang="ru-RU" sz="1800">
                        <a:latin typeface="Times New Roman" pitchFamily="18" charset="0"/>
                        <a:ea typeface="SimSun"/>
                        <a:cs typeface="Times New Roman" pitchFamily="18" charset="0"/>
                      </a:endParaRPr>
                    </a:p>
                  </a:txBody>
                  <a:tcPr marL="36610" marR="54163" marT="0" marB="0">
                    <a:lnL w="12700" cap="flat" cmpd="sng" algn="ctr">
                      <a:solidFill>
                        <a:srgbClr val="0000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>
                        <a:lnSpc>
                          <a:spcPct val="100000"/>
                        </a:lnSpc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lang="ru-RU" sz="180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</a:t>
                      </a:r>
                      <a:endParaRPr lang="ru-RU" sz="1800">
                        <a:latin typeface="Times New Roman" pitchFamily="18" charset="0"/>
                        <a:ea typeface="SimSun"/>
                        <a:cs typeface="Times New Roman" pitchFamily="18" charset="0"/>
                      </a:endParaRPr>
                    </a:p>
                  </a:txBody>
                  <a:tcPr marL="36610" marR="54163" marT="0" marB="0">
                    <a:lnL w="12700" cap="flat" cmpd="sng" algn="ctr">
                      <a:solidFill>
                        <a:srgbClr val="0000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>
                        <a:lnSpc>
                          <a:spcPct val="100000"/>
                        </a:lnSpc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lang="ru-RU" sz="180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</a:t>
                      </a:r>
                      <a:endParaRPr lang="ru-RU" sz="1800">
                        <a:latin typeface="Times New Roman" pitchFamily="18" charset="0"/>
                        <a:ea typeface="SimSun"/>
                        <a:cs typeface="Times New Roman" pitchFamily="18" charset="0"/>
                      </a:endParaRPr>
                    </a:p>
                  </a:txBody>
                  <a:tcPr marL="36610" marR="54163" marT="0" marB="0">
                    <a:lnL w="12700" cap="flat" cmpd="sng" algn="ctr">
                      <a:solidFill>
                        <a:srgbClr val="0000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364278">
                <a:tc rowSpan="2">
                  <a:txBody>
                    <a:bodyPr/>
                    <a:lstStyle/>
                    <a:p>
                      <a:pPr marL="0" lvl="0" indent="0">
                        <a:lnSpc>
                          <a:spcPct val="100000"/>
                        </a:lnSpc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lang="ru-RU" sz="18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1.</a:t>
                      </a:r>
                      <a:r>
                        <a:rPr lang="ru-RU" sz="1800" b="1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Тест на скоростно-силовую подготовленность</a:t>
                      </a:r>
                      <a:r>
                        <a:rPr lang="ru-RU" sz="18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:</a:t>
                      </a:r>
                      <a:endParaRPr lang="ru-RU" sz="1800" dirty="0">
                        <a:latin typeface="Times New Roman" pitchFamily="18" charset="0"/>
                        <a:ea typeface="SimSun"/>
                        <a:cs typeface="Times New Roman" pitchFamily="18" charset="0"/>
                      </a:endParaRPr>
                    </a:p>
                    <a:p>
                      <a:pPr marL="0" lvl="0" indent="0">
                        <a:lnSpc>
                          <a:spcPct val="100000"/>
                        </a:lnSpc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lang="ru-RU" sz="18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Бег – 100м (сек.)</a:t>
                      </a:r>
                      <a:endParaRPr lang="ru-RU" sz="1800" dirty="0">
                        <a:latin typeface="Times New Roman" pitchFamily="18" charset="0"/>
                        <a:ea typeface="SimSun"/>
                        <a:cs typeface="Times New Roman" pitchFamily="18" charset="0"/>
                      </a:endParaRPr>
                    </a:p>
                  </a:txBody>
                  <a:tcPr marL="36610" marR="54163" marT="0" marB="0">
                    <a:lnL w="12700" cap="flat" cmpd="sng" algn="ctr">
                      <a:solidFill>
                        <a:srgbClr val="0000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800" dirty="0"/>
                    </a:p>
                  </a:txBody>
                  <a:tcPr marL="36610" marR="54163" marT="0" marB="0">
                    <a:lnL w="12700" cap="flat" cmpd="sng" algn="ctr">
                      <a:solidFill>
                        <a:srgbClr val="0000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>
                        <a:lnSpc>
                          <a:spcPct val="100000"/>
                        </a:lnSpc>
                        <a:spcAft>
                          <a:spcPts val="0"/>
                        </a:spcAft>
                        <a:buFontTx/>
                        <a:buNone/>
                      </a:pPr>
                      <a:endParaRPr lang="ru-RU" sz="18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36610" marR="54163" marT="0" marB="0">
                    <a:lnL w="12700" cap="flat" cmpd="sng" algn="ctr">
                      <a:solidFill>
                        <a:srgbClr val="0000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>
                        <a:lnSpc>
                          <a:spcPct val="100000"/>
                        </a:lnSpc>
                        <a:spcAft>
                          <a:spcPts val="0"/>
                        </a:spcAft>
                        <a:buFontTx/>
                        <a:buNone/>
                      </a:pPr>
                      <a:endParaRPr lang="ru-RU" sz="18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36610" marR="54163" marT="0" marB="0">
                    <a:lnL w="12700" cap="flat" cmpd="sng" algn="ctr">
                      <a:solidFill>
                        <a:srgbClr val="0000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>
                        <a:lnSpc>
                          <a:spcPct val="100000"/>
                        </a:lnSpc>
                        <a:spcAft>
                          <a:spcPts val="0"/>
                        </a:spcAft>
                        <a:buFontTx/>
                        <a:buNone/>
                      </a:pPr>
                      <a:endParaRPr lang="ru-RU" sz="18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36610" marR="54163" marT="0" marB="0">
                    <a:lnL w="12700" cap="flat" cmpd="sng" algn="ctr">
                      <a:solidFill>
                        <a:srgbClr val="0000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>
                        <a:lnSpc>
                          <a:spcPct val="100000"/>
                        </a:lnSpc>
                        <a:spcAft>
                          <a:spcPts val="0"/>
                        </a:spcAft>
                        <a:buFontTx/>
                        <a:buNone/>
                      </a:pPr>
                      <a:endParaRPr lang="ru-RU" sz="18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36610" marR="54163" marT="0" marB="0">
                    <a:lnL w="12700" cap="flat" cmpd="sng" algn="ctr">
                      <a:solidFill>
                        <a:srgbClr val="0000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36610" marR="54163" marT="0" marB="0">
                    <a:lnL w="12700" cap="flat" cmpd="sng" algn="ctr">
                      <a:solidFill>
                        <a:srgbClr val="0000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>
                        <a:lnSpc>
                          <a:spcPct val="100000"/>
                        </a:lnSpc>
                        <a:spcAft>
                          <a:spcPts val="0"/>
                        </a:spcAft>
                        <a:buFontTx/>
                        <a:buNone/>
                      </a:pPr>
                      <a:endParaRPr lang="ru-RU" sz="18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36610" marR="54163" marT="0" marB="0">
                    <a:lnL w="12700" cap="flat" cmpd="sng" algn="ctr">
                      <a:solidFill>
                        <a:srgbClr val="0000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>
                        <a:lnSpc>
                          <a:spcPct val="100000"/>
                        </a:lnSpc>
                        <a:spcAft>
                          <a:spcPts val="0"/>
                        </a:spcAft>
                        <a:buFontTx/>
                        <a:buNone/>
                      </a:pPr>
                      <a:endParaRPr lang="ru-RU" sz="18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36610" marR="54163" marT="0" marB="0">
                    <a:lnL w="12700" cap="flat" cmpd="sng" algn="ctr">
                      <a:solidFill>
                        <a:srgbClr val="0000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>
                        <a:lnSpc>
                          <a:spcPct val="100000"/>
                        </a:lnSpc>
                        <a:spcAft>
                          <a:spcPts val="0"/>
                        </a:spcAft>
                        <a:buFontTx/>
                        <a:buNone/>
                      </a:pPr>
                      <a:endParaRPr lang="ru-RU" sz="18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36610" marR="54163" marT="0" marB="0">
                    <a:lnL w="12700" cap="flat" cmpd="sng" algn="ctr">
                      <a:solidFill>
                        <a:srgbClr val="0000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>
                        <a:lnSpc>
                          <a:spcPct val="100000"/>
                        </a:lnSpc>
                        <a:spcAft>
                          <a:spcPts val="0"/>
                        </a:spcAft>
                        <a:buFontTx/>
                        <a:buNone/>
                      </a:pPr>
                      <a:endParaRPr lang="ru-RU" sz="18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36610" marR="54163" marT="0" marB="0">
                    <a:lnL w="12700" cap="flat" cmpd="sng" algn="ctr">
                      <a:solidFill>
                        <a:srgbClr val="0000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78496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lvl="0" indent="0">
                        <a:lnSpc>
                          <a:spcPct val="100000"/>
                        </a:lnSpc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lang="ru-RU" sz="18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15.7</a:t>
                      </a:r>
                      <a:endParaRPr lang="ru-RU" sz="1800" dirty="0">
                        <a:latin typeface="Times New Roman" pitchFamily="18" charset="0"/>
                        <a:ea typeface="SimSun"/>
                        <a:cs typeface="Times New Roman" pitchFamily="18" charset="0"/>
                      </a:endParaRPr>
                    </a:p>
                  </a:txBody>
                  <a:tcPr marL="36610" marR="54163" marT="0" marB="0">
                    <a:lnL w="12700" cap="flat" cmpd="sng" algn="ctr">
                      <a:solidFill>
                        <a:srgbClr val="0000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>
                        <a:lnSpc>
                          <a:spcPct val="100000"/>
                        </a:lnSpc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lang="ru-RU" sz="18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16.0</a:t>
                      </a:r>
                      <a:endParaRPr lang="ru-RU" sz="1800" dirty="0">
                        <a:latin typeface="Times New Roman" pitchFamily="18" charset="0"/>
                        <a:ea typeface="SimSun"/>
                        <a:cs typeface="Times New Roman" pitchFamily="18" charset="0"/>
                      </a:endParaRPr>
                    </a:p>
                  </a:txBody>
                  <a:tcPr marL="36610" marR="54163" marT="0" marB="0">
                    <a:lnL w="12700" cap="flat" cmpd="sng" algn="ctr">
                      <a:solidFill>
                        <a:srgbClr val="0000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>
                        <a:lnSpc>
                          <a:spcPct val="100000"/>
                        </a:lnSpc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lang="ru-RU" sz="180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17.0</a:t>
                      </a:r>
                      <a:endParaRPr lang="ru-RU" sz="1800">
                        <a:latin typeface="Times New Roman" pitchFamily="18" charset="0"/>
                        <a:ea typeface="SimSun"/>
                        <a:cs typeface="Times New Roman" pitchFamily="18" charset="0"/>
                      </a:endParaRPr>
                    </a:p>
                  </a:txBody>
                  <a:tcPr marL="36610" marR="54163" marT="0" marB="0">
                    <a:lnL w="12700" cap="flat" cmpd="sng" algn="ctr">
                      <a:solidFill>
                        <a:srgbClr val="0000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>
                        <a:lnSpc>
                          <a:spcPct val="100000"/>
                        </a:lnSpc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lang="ru-RU" sz="180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17.9</a:t>
                      </a:r>
                      <a:endParaRPr lang="ru-RU" sz="1800">
                        <a:latin typeface="Times New Roman" pitchFamily="18" charset="0"/>
                        <a:ea typeface="SimSun"/>
                        <a:cs typeface="Times New Roman" pitchFamily="18" charset="0"/>
                      </a:endParaRPr>
                    </a:p>
                  </a:txBody>
                  <a:tcPr marL="36610" marR="54163" marT="0" marB="0">
                    <a:lnL w="12700" cap="flat" cmpd="sng" algn="ctr">
                      <a:solidFill>
                        <a:srgbClr val="0000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>
                        <a:lnSpc>
                          <a:spcPct val="100000"/>
                        </a:lnSpc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lang="ru-RU" sz="180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18.7</a:t>
                      </a:r>
                      <a:endParaRPr lang="ru-RU" sz="1800">
                        <a:latin typeface="Times New Roman" pitchFamily="18" charset="0"/>
                        <a:ea typeface="SimSun"/>
                        <a:cs typeface="Times New Roman" pitchFamily="18" charset="0"/>
                      </a:endParaRPr>
                    </a:p>
                  </a:txBody>
                  <a:tcPr marL="36610" marR="54163" marT="0" marB="0">
                    <a:lnL w="12700" cap="flat" cmpd="sng" algn="ctr">
                      <a:solidFill>
                        <a:srgbClr val="0000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>
                        <a:lnSpc>
                          <a:spcPct val="100000"/>
                        </a:lnSpc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lang="ru-RU" sz="180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13.2</a:t>
                      </a:r>
                      <a:endParaRPr lang="ru-RU" sz="1800">
                        <a:latin typeface="Times New Roman" pitchFamily="18" charset="0"/>
                        <a:ea typeface="SimSun"/>
                        <a:cs typeface="Times New Roman" pitchFamily="18" charset="0"/>
                      </a:endParaRPr>
                    </a:p>
                  </a:txBody>
                  <a:tcPr marL="36610" marR="54163" marT="0" marB="0">
                    <a:lnL w="12700" cap="flat" cmpd="sng" algn="ctr">
                      <a:solidFill>
                        <a:srgbClr val="0000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>
                        <a:lnSpc>
                          <a:spcPct val="100000"/>
                        </a:lnSpc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lang="ru-RU" sz="180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13.8</a:t>
                      </a:r>
                      <a:endParaRPr lang="ru-RU" sz="1800">
                        <a:latin typeface="Times New Roman" pitchFamily="18" charset="0"/>
                        <a:ea typeface="SimSun"/>
                        <a:cs typeface="Times New Roman" pitchFamily="18" charset="0"/>
                      </a:endParaRPr>
                    </a:p>
                  </a:txBody>
                  <a:tcPr marL="36610" marR="54163" marT="0" marB="0">
                    <a:lnL w="12700" cap="flat" cmpd="sng" algn="ctr">
                      <a:solidFill>
                        <a:srgbClr val="0000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>
                        <a:lnSpc>
                          <a:spcPct val="100000"/>
                        </a:lnSpc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lang="ru-RU" sz="180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14.0</a:t>
                      </a:r>
                      <a:endParaRPr lang="ru-RU" sz="1800">
                        <a:latin typeface="Times New Roman" pitchFamily="18" charset="0"/>
                        <a:ea typeface="SimSun"/>
                        <a:cs typeface="Times New Roman" pitchFamily="18" charset="0"/>
                      </a:endParaRPr>
                    </a:p>
                  </a:txBody>
                  <a:tcPr marL="36610" marR="54163" marT="0" marB="0">
                    <a:lnL w="12700" cap="flat" cmpd="sng" algn="ctr">
                      <a:solidFill>
                        <a:srgbClr val="0000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>
                        <a:lnSpc>
                          <a:spcPct val="100000"/>
                        </a:lnSpc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lang="ru-RU" sz="180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14.3</a:t>
                      </a:r>
                      <a:endParaRPr lang="ru-RU" sz="1800">
                        <a:latin typeface="Times New Roman" pitchFamily="18" charset="0"/>
                        <a:ea typeface="SimSun"/>
                        <a:cs typeface="Times New Roman" pitchFamily="18" charset="0"/>
                      </a:endParaRPr>
                    </a:p>
                  </a:txBody>
                  <a:tcPr marL="36610" marR="54163" marT="0" marB="0">
                    <a:lnL w="12700" cap="flat" cmpd="sng" algn="ctr">
                      <a:solidFill>
                        <a:srgbClr val="0000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>
                        <a:lnSpc>
                          <a:spcPct val="100000"/>
                        </a:lnSpc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lang="ru-RU" sz="180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14.6</a:t>
                      </a:r>
                      <a:endParaRPr lang="ru-RU" sz="1800">
                        <a:latin typeface="Times New Roman" pitchFamily="18" charset="0"/>
                        <a:ea typeface="SimSun"/>
                        <a:cs typeface="Times New Roman" pitchFamily="18" charset="0"/>
                      </a:endParaRPr>
                    </a:p>
                  </a:txBody>
                  <a:tcPr marL="36610" marR="54163" marT="0" marB="0">
                    <a:lnL w="12700" cap="flat" cmpd="sng" algn="ctr">
                      <a:solidFill>
                        <a:srgbClr val="0000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849983">
                <a:tc>
                  <a:txBody>
                    <a:bodyPr/>
                    <a:lstStyle/>
                    <a:p>
                      <a:pPr marL="0" lvl="0" indent="0">
                        <a:lnSpc>
                          <a:spcPct val="100000"/>
                        </a:lnSpc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lang="ru-RU" sz="180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2.</a:t>
                      </a:r>
                      <a:r>
                        <a:rPr lang="ru-RU" sz="1800" b="1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Тест на общую выносливость:</a:t>
                      </a:r>
                      <a:endParaRPr lang="ru-RU" sz="1800">
                        <a:latin typeface="Times New Roman" pitchFamily="18" charset="0"/>
                        <a:ea typeface="SimSun"/>
                        <a:cs typeface="Times New Roman" pitchFamily="18" charset="0"/>
                      </a:endParaRPr>
                    </a:p>
                    <a:p>
                      <a:pPr marL="0" lvl="0" indent="0">
                        <a:lnSpc>
                          <a:spcPct val="100000"/>
                        </a:lnSpc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lang="ru-RU" sz="180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Бег 2000 м (мин.,c.)</a:t>
                      </a:r>
                      <a:endParaRPr lang="ru-RU" sz="1800">
                        <a:latin typeface="Times New Roman" pitchFamily="18" charset="0"/>
                        <a:ea typeface="SimSun"/>
                        <a:cs typeface="Times New Roman" pitchFamily="18" charset="0"/>
                      </a:endParaRPr>
                    </a:p>
                  </a:txBody>
                  <a:tcPr marL="36610" marR="54163" marT="0" marB="0">
                    <a:lnL w="12700" cap="flat" cmpd="sng" algn="ctr">
                      <a:solidFill>
                        <a:srgbClr val="0000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800"/>
                    </a:p>
                  </a:txBody>
                  <a:tcPr marL="36610" marR="54163" marT="0" marB="0">
                    <a:lnL w="12700" cap="flat" cmpd="sng" algn="ctr">
                      <a:solidFill>
                        <a:srgbClr val="0000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>
                        <a:lnSpc>
                          <a:spcPct val="100000"/>
                        </a:lnSpc>
                        <a:spcAft>
                          <a:spcPts val="0"/>
                        </a:spcAft>
                        <a:buFontTx/>
                        <a:buNone/>
                      </a:pPr>
                      <a:endParaRPr lang="ru-RU" sz="18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36610" marR="54163" marT="0" marB="0">
                    <a:lnL w="12700" cap="flat" cmpd="sng" algn="ctr">
                      <a:solidFill>
                        <a:srgbClr val="0000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>
                        <a:lnSpc>
                          <a:spcPct val="100000"/>
                        </a:lnSpc>
                        <a:spcAft>
                          <a:spcPts val="0"/>
                        </a:spcAft>
                        <a:buFontTx/>
                        <a:buNone/>
                      </a:pPr>
                      <a:endParaRPr lang="ru-RU" sz="18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36610" marR="54163" marT="0" marB="0">
                    <a:lnL w="12700" cap="flat" cmpd="sng" algn="ctr">
                      <a:solidFill>
                        <a:srgbClr val="0000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>
                        <a:lnSpc>
                          <a:spcPct val="100000"/>
                        </a:lnSpc>
                        <a:spcAft>
                          <a:spcPts val="0"/>
                        </a:spcAft>
                        <a:buFontTx/>
                        <a:buNone/>
                      </a:pPr>
                      <a:endParaRPr lang="ru-RU" sz="18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36610" marR="54163" marT="0" marB="0">
                    <a:lnL w="12700" cap="flat" cmpd="sng" algn="ctr">
                      <a:solidFill>
                        <a:srgbClr val="0000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>
                        <a:lnSpc>
                          <a:spcPct val="100000"/>
                        </a:lnSpc>
                        <a:spcAft>
                          <a:spcPts val="0"/>
                        </a:spcAft>
                        <a:buFontTx/>
                        <a:buNone/>
                      </a:pPr>
                      <a:endParaRPr lang="ru-RU" sz="18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36610" marR="54163" marT="0" marB="0">
                    <a:lnL w="12700" cap="flat" cmpd="sng" algn="ctr">
                      <a:solidFill>
                        <a:srgbClr val="0000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36610" marR="54163" marT="0" marB="0">
                    <a:lnL w="12700" cap="flat" cmpd="sng" algn="ctr">
                      <a:solidFill>
                        <a:srgbClr val="0000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>
                        <a:lnSpc>
                          <a:spcPct val="100000"/>
                        </a:lnSpc>
                        <a:spcAft>
                          <a:spcPts val="0"/>
                        </a:spcAft>
                        <a:buFontTx/>
                        <a:buNone/>
                      </a:pPr>
                      <a:endParaRPr lang="ru-RU" sz="18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36610" marR="54163" marT="0" marB="0">
                    <a:lnL w="12700" cap="flat" cmpd="sng" algn="ctr">
                      <a:solidFill>
                        <a:srgbClr val="0000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>
                        <a:lnSpc>
                          <a:spcPct val="100000"/>
                        </a:lnSpc>
                        <a:spcAft>
                          <a:spcPts val="0"/>
                        </a:spcAft>
                        <a:buFontTx/>
                        <a:buNone/>
                      </a:pPr>
                      <a:endParaRPr lang="ru-RU" sz="18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36610" marR="54163" marT="0" marB="0">
                    <a:lnL w="12700" cap="flat" cmpd="sng" algn="ctr">
                      <a:solidFill>
                        <a:srgbClr val="0000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>
                        <a:lnSpc>
                          <a:spcPct val="100000"/>
                        </a:lnSpc>
                        <a:spcAft>
                          <a:spcPts val="0"/>
                        </a:spcAft>
                        <a:buFontTx/>
                        <a:buNone/>
                      </a:pPr>
                      <a:endParaRPr lang="ru-RU" sz="18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36610" marR="54163" marT="0" marB="0">
                    <a:lnL w="12700" cap="flat" cmpd="sng" algn="ctr">
                      <a:solidFill>
                        <a:srgbClr val="0000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>
                        <a:lnSpc>
                          <a:spcPct val="100000"/>
                        </a:lnSpc>
                        <a:spcAft>
                          <a:spcPts val="0"/>
                        </a:spcAft>
                        <a:buFontTx/>
                        <a:buNone/>
                      </a:pPr>
                      <a:endParaRPr lang="ru-RU" sz="18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36610" marR="54163" marT="0" marB="0">
                    <a:lnL w="12700" cap="flat" cmpd="sng" algn="ctr">
                      <a:solidFill>
                        <a:srgbClr val="0000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283328">
                <a:tc>
                  <a:txBody>
                    <a:bodyPr/>
                    <a:lstStyle/>
                    <a:p>
                      <a:pPr marL="0" lvl="0" indent="0">
                        <a:lnSpc>
                          <a:spcPct val="100000"/>
                        </a:lnSpc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lang="ru-RU" sz="18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вес до 70 кг</a:t>
                      </a:r>
                      <a:endParaRPr lang="ru-RU" sz="1800" dirty="0">
                        <a:latin typeface="Times New Roman" pitchFamily="18" charset="0"/>
                        <a:ea typeface="SimSun"/>
                        <a:cs typeface="Times New Roman" pitchFamily="18" charset="0"/>
                      </a:endParaRPr>
                    </a:p>
                  </a:txBody>
                  <a:tcPr marL="36610" marR="54163" marT="0" marB="0">
                    <a:lnL w="12700" cap="flat" cmpd="sng" algn="ctr">
                      <a:solidFill>
                        <a:srgbClr val="0000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>
                        <a:lnSpc>
                          <a:spcPct val="100000"/>
                        </a:lnSpc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lang="ru-RU" sz="18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10.15</a:t>
                      </a:r>
                      <a:endParaRPr lang="ru-RU" sz="1800" dirty="0">
                        <a:latin typeface="Times New Roman" pitchFamily="18" charset="0"/>
                        <a:ea typeface="SimSun"/>
                        <a:cs typeface="Times New Roman" pitchFamily="18" charset="0"/>
                      </a:endParaRPr>
                    </a:p>
                  </a:txBody>
                  <a:tcPr marL="36610" marR="54163" marT="0" marB="0">
                    <a:lnL w="12700" cap="flat" cmpd="sng" algn="ctr">
                      <a:solidFill>
                        <a:srgbClr val="0000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>
                        <a:lnSpc>
                          <a:spcPct val="100000"/>
                        </a:lnSpc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lang="ru-RU" sz="18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10.50</a:t>
                      </a:r>
                      <a:endParaRPr lang="ru-RU" sz="1800" dirty="0">
                        <a:latin typeface="Times New Roman" pitchFamily="18" charset="0"/>
                        <a:ea typeface="SimSun"/>
                        <a:cs typeface="Times New Roman" pitchFamily="18" charset="0"/>
                      </a:endParaRPr>
                    </a:p>
                  </a:txBody>
                  <a:tcPr marL="36610" marR="54163" marT="0" marB="0">
                    <a:lnL w="12700" cap="flat" cmpd="sng" algn="ctr">
                      <a:solidFill>
                        <a:srgbClr val="0000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>
                        <a:lnSpc>
                          <a:spcPct val="100000"/>
                        </a:lnSpc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lang="ru-RU" sz="18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11.20</a:t>
                      </a:r>
                      <a:endParaRPr lang="ru-RU" sz="1800" dirty="0">
                        <a:latin typeface="Times New Roman" pitchFamily="18" charset="0"/>
                        <a:ea typeface="SimSun"/>
                        <a:cs typeface="Times New Roman" pitchFamily="18" charset="0"/>
                      </a:endParaRPr>
                    </a:p>
                  </a:txBody>
                  <a:tcPr marL="36610" marR="54163" marT="0" marB="0">
                    <a:lnL w="12700" cap="flat" cmpd="sng" algn="ctr">
                      <a:solidFill>
                        <a:srgbClr val="0000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>
                        <a:lnSpc>
                          <a:spcPct val="100000"/>
                        </a:lnSpc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lang="ru-RU" sz="18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11.50</a:t>
                      </a:r>
                      <a:endParaRPr lang="ru-RU" sz="1800" dirty="0">
                        <a:latin typeface="Times New Roman" pitchFamily="18" charset="0"/>
                        <a:ea typeface="SimSun"/>
                        <a:cs typeface="Times New Roman" pitchFamily="18" charset="0"/>
                      </a:endParaRPr>
                    </a:p>
                  </a:txBody>
                  <a:tcPr marL="36610" marR="54163" marT="0" marB="0">
                    <a:lnL w="12700" cap="flat" cmpd="sng" algn="ctr">
                      <a:solidFill>
                        <a:srgbClr val="0000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>
                        <a:lnSpc>
                          <a:spcPct val="100000"/>
                        </a:lnSpc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lang="ru-RU" sz="18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12.15</a:t>
                      </a:r>
                      <a:endParaRPr lang="ru-RU" sz="1800" dirty="0">
                        <a:latin typeface="Times New Roman" pitchFamily="18" charset="0"/>
                        <a:ea typeface="SimSun"/>
                        <a:cs typeface="Times New Roman" pitchFamily="18" charset="0"/>
                      </a:endParaRPr>
                    </a:p>
                  </a:txBody>
                  <a:tcPr marL="36610" marR="54163" marT="0" marB="0">
                    <a:lnL w="12700" cap="flat" cmpd="sng" algn="ctr">
                      <a:solidFill>
                        <a:srgbClr val="0000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36610" marR="54163" marT="0" marB="0">
                    <a:lnL w="12700" cap="flat" cmpd="sng" algn="ctr">
                      <a:solidFill>
                        <a:srgbClr val="0000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>
                        <a:lnSpc>
                          <a:spcPct val="100000"/>
                        </a:lnSpc>
                        <a:spcAft>
                          <a:spcPts val="0"/>
                        </a:spcAft>
                        <a:buFontTx/>
                        <a:buNone/>
                      </a:pPr>
                      <a:endParaRPr lang="ru-RU" sz="18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36610" marR="54163" marT="0" marB="0">
                    <a:lnL w="12700" cap="flat" cmpd="sng" algn="ctr">
                      <a:solidFill>
                        <a:srgbClr val="0000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>
                        <a:lnSpc>
                          <a:spcPct val="100000"/>
                        </a:lnSpc>
                        <a:spcAft>
                          <a:spcPts val="0"/>
                        </a:spcAft>
                        <a:buFontTx/>
                        <a:buNone/>
                      </a:pPr>
                      <a:endParaRPr lang="ru-RU" sz="18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36610" marR="54163" marT="0" marB="0">
                    <a:lnL w="12700" cap="flat" cmpd="sng" algn="ctr">
                      <a:solidFill>
                        <a:srgbClr val="0000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>
                        <a:lnSpc>
                          <a:spcPct val="100000"/>
                        </a:lnSpc>
                        <a:spcAft>
                          <a:spcPts val="0"/>
                        </a:spcAft>
                        <a:buFontTx/>
                        <a:buNone/>
                      </a:pPr>
                      <a:endParaRPr lang="ru-RU" sz="18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36610" marR="54163" marT="0" marB="0">
                    <a:lnL w="12700" cap="flat" cmpd="sng" algn="ctr">
                      <a:solidFill>
                        <a:srgbClr val="0000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>
                        <a:lnSpc>
                          <a:spcPct val="100000"/>
                        </a:lnSpc>
                        <a:spcAft>
                          <a:spcPts val="0"/>
                        </a:spcAft>
                        <a:buFontTx/>
                        <a:buNone/>
                      </a:pPr>
                      <a:endParaRPr lang="ru-RU" sz="18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36610" marR="54163" marT="0" marB="0">
                    <a:lnL w="12700" cap="flat" cmpd="sng" algn="ctr">
                      <a:solidFill>
                        <a:srgbClr val="0000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378730">
                <a:tc>
                  <a:txBody>
                    <a:bodyPr/>
                    <a:lstStyle/>
                    <a:p>
                      <a:pPr marL="0" lvl="0" indent="0">
                        <a:lnSpc>
                          <a:spcPct val="100000"/>
                        </a:lnSpc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lang="ru-RU" sz="180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вес более 70 кг</a:t>
                      </a:r>
                      <a:endParaRPr lang="ru-RU" sz="1800">
                        <a:latin typeface="Times New Roman" pitchFamily="18" charset="0"/>
                        <a:ea typeface="SimSun"/>
                        <a:cs typeface="Times New Roman" pitchFamily="18" charset="0"/>
                      </a:endParaRPr>
                    </a:p>
                  </a:txBody>
                  <a:tcPr marL="36610" marR="54163" marT="0" marB="0">
                    <a:lnL w="12700" cap="flat" cmpd="sng" algn="ctr">
                      <a:solidFill>
                        <a:srgbClr val="0000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>
                        <a:lnSpc>
                          <a:spcPct val="100000"/>
                        </a:lnSpc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lang="ru-RU" sz="180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10.35</a:t>
                      </a:r>
                      <a:endParaRPr lang="ru-RU" sz="1800">
                        <a:latin typeface="Times New Roman" pitchFamily="18" charset="0"/>
                        <a:ea typeface="SimSun"/>
                        <a:cs typeface="Times New Roman" pitchFamily="18" charset="0"/>
                      </a:endParaRPr>
                    </a:p>
                  </a:txBody>
                  <a:tcPr marL="36610" marR="54163" marT="0" marB="0">
                    <a:lnL w="12700" cap="flat" cmpd="sng" algn="ctr">
                      <a:solidFill>
                        <a:srgbClr val="0000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>
                        <a:lnSpc>
                          <a:spcPct val="100000"/>
                        </a:lnSpc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lang="ru-RU" sz="180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11.20</a:t>
                      </a:r>
                      <a:endParaRPr lang="ru-RU" sz="1800">
                        <a:latin typeface="Times New Roman" pitchFamily="18" charset="0"/>
                        <a:ea typeface="SimSun"/>
                        <a:cs typeface="Times New Roman" pitchFamily="18" charset="0"/>
                      </a:endParaRPr>
                    </a:p>
                  </a:txBody>
                  <a:tcPr marL="36610" marR="54163" marT="0" marB="0">
                    <a:lnL w="12700" cap="flat" cmpd="sng" algn="ctr">
                      <a:solidFill>
                        <a:srgbClr val="0000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>
                        <a:lnSpc>
                          <a:spcPct val="100000"/>
                        </a:lnSpc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lang="ru-RU" sz="180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11.55</a:t>
                      </a:r>
                      <a:endParaRPr lang="ru-RU" sz="1800">
                        <a:latin typeface="Times New Roman" pitchFamily="18" charset="0"/>
                        <a:ea typeface="SimSun"/>
                        <a:cs typeface="Times New Roman" pitchFamily="18" charset="0"/>
                      </a:endParaRPr>
                    </a:p>
                  </a:txBody>
                  <a:tcPr marL="36610" marR="54163" marT="0" marB="0">
                    <a:lnL w="12700" cap="flat" cmpd="sng" algn="ctr">
                      <a:solidFill>
                        <a:srgbClr val="0000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>
                        <a:lnSpc>
                          <a:spcPct val="100000"/>
                        </a:lnSpc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lang="ru-RU" sz="18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12.40</a:t>
                      </a:r>
                      <a:endParaRPr lang="ru-RU" sz="1800" dirty="0">
                        <a:latin typeface="Times New Roman" pitchFamily="18" charset="0"/>
                        <a:ea typeface="SimSun"/>
                        <a:cs typeface="Times New Roman" pitchFamily="18" charset="0"/>
                      </a:endParaRPr>
                    </a:p>
                  </a:txBody>
                  <a:tcPr marL="36610" marR="54163" marT="0" marB="0">
                    <a:lnL w="12700" cap="flat" cmpd="sng" algn="ctr">
                      <a:solidFill>
                        <a:srgbClr val="0000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>
                        <a:lnSpc>
                          <a:spcPct val="100000"/>
                        </a:lnSpc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lang="ru-RU" sz="18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13.15</a:t>
                      </a:r>
                      <a:endParaRPr lang="ru-RU" sz="1800" dirty="0">
                        <a:latin typeface="Times New Roman" pitchFamily="18" charset="0"/>
                        <a:ea typeface="SimSun"/>
                        <a:cs typeface="Times New Roman" pitchFamily="18" charset="0"/>
                      </a:endParaRPr>
                    </a:p>
                  </a:txBody>
                  <a:tcPr marL="36610" marR="54163" marT="0" marB="0">
                    <a:lnL w="12700" cap="flat" cmpd="sng" algn="ctr">
                      <a:solidFill>
                        <a:srgbClr val="0000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36610" marR="54163" marT="0" marB="0">
                    <a:lnL w="12700" cap="flat" cmpd="sng" algn="ctr">
                      <a:solidFill>
                        <a:srgbClr val="0000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>
                        <a:lnSpc>
                          <a:spcPct val="100000"/>
                        </a:lnSpc>
                        <a:spcAft>
                          <a:spcPts val="0"/>
                        </a:spcAft>
                        <a:buFontTx/>
                        <a:buNone/>
                      </a:pPr>
                      <a:endParaRPr lang="ru-RU" sz="18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36610" marR="54163" marT="0" marB="0">
                    <a:lnL w="12700" cap="flat" cmpd="sng" algn="ctr">
                      <a:solidFill>
                        <a:srgbClr val="0000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>
                        <a:lnSpc>
                          <a:spcPct val="100000"/>
                        </a:lnSpc>
                        <a:spcAft>
                          <a:spcPts val="0"/>
                        </a:spcAft>
                        <a:buFontTx/>
                        <a:buNone/>
                      </a:pPr>
                      <a:endParaRPr lang="ru-RU" sz="18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36610" marR="54163" marT="0" marB="0">
                    <a:lnL w="12700" cap="flat" cmpd="sng" algn="ctr">
                      <a:solidFill>
                        <a:srgbClr val="0000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>
                        <a:lnSpc>
                          <a:spcPct val="100000"/>
                        </a:lnSpc>
                        <a:spcAft>
                          <a:spcPts val="0"/>
                        </a:spcAft>
                        <a:buFontTx/>
                        <a:buNone/>
                      </a:pPr>
                      <a:endParaRPr lang="ru-RU" sz="18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36610" marR="54163" marT="0" marB="0">
                    <a:lnL w="12700" cap="flat" cmpd="sng" algn="ctr">
                      <a:solidFill>
                        <a:srgbClr val="0000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>
                        <a:lnSpc>
                          <a:spcPct val="100000"/>
                        </a:lnSpc>
                        <a:spcAft>
                          <a:spcPts val="0"/>
                        </a:spcAft>
                        <a:buFontTx/>
                        <a:buNone/>
                      </a:pPr>
                      <a:endParaRPr lang="ru-RU" sz="18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36610" marR="54163" marT="0" marB="0">
                    <a:lnL w="12700" cap="flat" cmpd="sng" algn="ctr">
                      <a:solidFill>
                        <a:srgbClr val="0000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364278">
                <a:tc>
                  <a:txBody>
                    <a:bodyPr/>
                    <a:lstStyle/>
                    <a:p>
                      <a:pPr marL="0" lvl="0" indent="0">
                        <a:lnSpc>
                          <a:spcPct val="100000"/>
                        </a:lnSpc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lang="ru-RU" sz="180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Бег 3000 м (мин.,с.)</a:t>
                      </a:r>
                      <a:endParaRPr lang="ru-RU" sz="1800">
                        <a:latin typeface="Times New Roman" pitchFamily="18" charset="0"/>
                        <a:ea typeface="SimSun"/>
                        <a:cs typeface="Times New Roman" pitchFamily="18" charset="0"/>
                      </a:endParaRPr>
                    </a:p>
                  </a:txBody>
                  <a:tcPr marL="36610" marR="54163" marT="0" marB="0">
                    <a:lnL w="12700" cap="flat" cmpd="sng" algn="ctr">
                      <a:solidFill>
                        <a:srgbClr val="0000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800"/>
                    </a:p>
                  </a:txBody>
                  <a:tcPr marL="36610" marR="54163" marT="0" marB="0">
                    <a:lnL w="12700" cap="flat" cmpd="sng" algn="ctr">
                      <a:solidFill>
                        <a:srgbClr val="0000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>
                        <a:lnSpc>
                          <a:spcPct val="100000"/>
                        </a:lnSpc>
                        <a:spcAft>
                          <a:spcPts val="0"/>
                        </a:spcAft>
                        <a:buFontTx/>
                        <a:buNone/>
                      </a:pPr>
                      <a:endParaRPr lang="ru-RU" sz="18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36610" marR="54163" marT="0" marB="0">
                    <a:lnL w="12700" cap="flat" cmpd="sng" algn="ctr">
                      <a:solidFill>
                        <a:srgbClr val="0000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>
                        <a:lnSpc>
                          <a:spcPct val="100000"/>
                        </a:lnSpc>
                        <a:spcAft>
                          <a:spcPts val="0"/>
                        </a:spcAft>
                        <a:buFontTx/>
                        <a:buNone/>
                      </a:pPr>
                      <a:endParaRPr lang="ru-RU" sz="18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36610" marR="54163" marT="0" marB="0">
                    <a:lnL w="12700" cap="flat" cmpd="sng" algn="ctr">
                      <a:solidFill>
                        <a:srgbClr val="0000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>
                        <a:lnSpc>
                          <a:spcPct val="100000"/>
                        </a:lnSpc>
                        <a:spcAft>
                          <a:spcPts val="0"/>
                        </a:spcAft>
                        <a:buFontTx/>
                        <a:buNone/>
                      </a:pPr>
                      <a:endParaRPr lang="ru-RU" sz="18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36610" marR="54163" marT="0" marB="0">
                    <a:lnL w="12700" cap="flat" cmpd="sng" algn="ctr">
                      <a:solidFill>
                        <a:srgbClr val="0000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>
                        <a:lnSpc>
                          <a:spcPct val="100000"/>
                        </a:lnSpc>
                        <a:spcAft>
                          <a:spcPts val="0"/>
                        </a:spcAft>
                        <a:buFontTx/>
                        <a:buNone/>
                      </a:pPr>
                      <a:endParaRPr lang="ru-RU" sz="18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36610" marR="54163" marT="0" marB="0">
                    <a:lnL w="12700" cap="flat" cmpd="sng" algn="ctr">
                      <a:solidFill>
                        <a:srgbClr val="0000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36610" marR="54163" marT="0" marB="0">
                    <a:lnL w="12700" cap="flat" cmpd="sng" algn="ctr">
                      <a:solidFill>
                        <a:srgbClr val="0000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>
                        <a:lnSpc>
                          <a:spcPct val="100000"/>
                        </a:lnSpc>
                        <a:spcAft>
                          <a:spcPts val="0"/>
                        </a:spcAft>
                        <a:buFontTx/>
                        <a:buNone/>
                      </a:pPr>
                      <a:endParaRPr lang="ru-RU" sz="18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36610" marR="54163" marT="0" marB="0">
                    <a:lnL w="12700" cap="flat" cmpd="sng" algn="ctr">
                      <a:solidFill>
                        <a:srgbClr val="0000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>
                        <a:lnSpc>
                          <a:spcPct val="100000"/>
                        </a:lnSpc>
                        <a:spcAft>
                          <a:spcPts val="0"/>
                        </a:spcAft>
                        <a:buFontTx/>
                        <a:buNone/>
                      </a:pPr>
                      <a:endParaRPr lang="ru-RU" sz="18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36610" marR="54163" marT="0" marB="0">
                    <a:lnL w="12700" cap="flat" cmpd="sng" algn="ctr">
                      <a:solidFill>
                        <a:srgbClr val="0000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>
                        <a:lnSpc>
                          <a:spcPct val="100000"/>
                        </a:lnSpc>
                        <a:spcAft>
                          <a:spcPts val="0"/>
                        </a:spcAft>
                        <a:buFontTx/>
                        <a:buNone/>
                      </a:pPr>
                      <a:endParaRPr lang="ru-RU" sz="18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36610" marR="54163" marT="0" marB="0">
                    <a:lnL w="12700" cap="flat" cmpd="sng" algn="ctr">
                      <a:solidFill>
                        <a:srgbClr val="0000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>
                        <a:lnSpc>
                          <a:spcPct val="100000"/>
                        </a:lnSpc>
                        <a:spcAft>
                          <a:spcPts val="0"/>
                        </a:spcAft>
                        <a:buFontTx/>
                        <a:buNone/>
                      </a:pPr>
                      <a:endParaRPr lang="ru-RU" sz="18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36610" marR="54163" marT="0" marB="0">
                    <a:lnL w="12700" cap="flat" cmpd="sng" algn="ctr">
                      <a:solidFill>
                        <a:srgbClr val="0000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394640">
                <a:tc>
                  <a:txBody>
                    <a:bodyPr/>
                    <a:lstStyle/>
                    <a:p>
                      <a:pPr marL="0" lvl="0" indent="0">
                        <a:lnSpc>
                          <a:spcPct val="100000"/>
                        </a:lnSpc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lang="ru-RU" sz="180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вес до 85 кг</a:t>
                      </a:r>
                      <a:endParaRPr lang="ru-RU" sz="1800">
                        <a:latin typeface="Times New Roman" pitchFamily="18" charset="0"/>
                        <a:ea typeface="SimSun"/>
                        <a:cs typeface="Times New Roman" pitchFamily="18" charset="0"/>
                      </a:endParaRPr>
                    </a:p>
                  </a:txBody>
                  <a:tcPr marL="36610" marR="54163" marT="0" marB="0">
                    <a:lnL w="12700" cap="flat" cmpd="sng" algn="ctr">
                      <a:solidFill>
                        <a:srgbClr val="0000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800"/>
                    </a:p>
                  </a:txBody>
                  <a:tcPr marL="36610" marR="54163" marT="0" marB="0">
                    <a:lnL w="12700" cap="flat" cmpd="sng" algn="ctr">
                      <a:solidFill>
                        <a:srgbClr val="0000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>
                        <a:lnSpc>
                          <a:spcPct val="100000"/>
                        </a:lnSpc>
                        <a:spcAft>
                          <a:spcPts val="0"/>
                        </a:spcAft>
                        <a:buFontTx/>
                        <a:buNone/>
                      </a:pPr>
                      <a:endParaRPr lang="ru-RU" sz="18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36610" marR="54163" marT="0" marB="0">
                    <a:lnL w="12700" cap="flat" cmpd="sng" algn="ctr">
                      <a:solidFill>
                        <a:srgbClr val="0000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>
                        <a:lnSpc>
                          <a:spcPct val="100000"/>
                        </a:lnSpc>
                        <a:spcAft>
                          <a:spcPts val="0"/>
                        </a:spcAft>
                        <a:buFontTx/>
                        <a:buNone/>
                      </a:pPr>
                      <a:endParaRPr lang="ru-RU" sz="18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36610" marR="54163" marT="0" marB="0">
                    <a:lnL w="12700" cap="flat" cmpd="sng" algn="ctr">
                      <a:solidFill>
                        <a:srgbClr val="0000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>
                        <a:lnSpc>
                          <a:spcPct val="100000"/>
                        </a:lnSpc>
                        <a:spcAft>
                          <a:spcPts val="0"/>
                        </a:spcAft>
                        <a:buFontTx/>
                        <a:buNone/>
                      </a:pPr>
                      <a:endParaRPr lang="ru-RU" sz="18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36610" marR="54163" marT="0" marB="0">
                    <a:lnL w="12700" cap="flat" cmpd="sng" algn="ctr">
                      <a:solidFill>
                        <a:srgbClr val="0000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>
                        <a:lnSpc>
                          <a:spcPct val="100000"/>
                        </a:lnSpc>
                        <a:spcAft>
                          <a:spcPts val="0"/>
                        </a:spcAft>
                        <a:buFontTx/>
                        <a:buNone/>
                      </a:pPr>
                      <a:endParaRPr lang="ru-RU" sz="18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36610" marR="54163" marT="0" marB="0">
                    <a:lnL w="12700" cap="flat" cmpd="sng" algn="ctr">
                      <a:solidFill>
                        <a:srgbClr val="0000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>
                        <a:lnSpc>
                          <a:spcPct val="100000"/>
                        </a:lnSpc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lang="ru-RU" sz="18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12.00</a:t>
                      </a:r>
                      <a:endParaRPr lang="ru-RU" sz="1800" dirty="0">
                        <a:latin typeface="Times New Roman" pitchFamily="18" charset="0"/>
                        <a:ea typeface="SimSun"/>
                        <a:cs typeface="Times New Roman" pitchFamily="18" charset="0"/>
                      </a:endParaRPr>
                    </a:p>
                  </a:txBody>
                  <a:tcPr marL="36610" marR="54163" marT="0" marB="0">
                    <a:lnL w="12700" cap="flat" cmpd="sng" algn="ctr">
                      <a:solidFill>
                        <a:srgbClr val="0000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>
                        <a:lnSpc>
                          <a:spcPct val="100000"/>
                        </a:lnSpc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lang="ru-RU" sz="18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12.35</a:t>
                      </a:r>
                      <a:endParaRPr lang="ru-RU" sz="1800" dirty="0">
                        <a:latin typeface="Times New Roman" pitchFamily="18" charset="0"/>
                        <a:ea typeface="SimSun"/>
                        <a:cs typeface="Times New Roman" pitchFamily="18" charset="0"/>
                      </a:endParaRPr>
                    </a:p>
                  </a:txBody>
                  <a:tcPr marL="36610" marR="54163" marT="0" marB="0">
                    <a:lnL w="12700" cap="flat" cmpd="sng" algn="ctr">
                      <a:solidFill>
                        <a:srgbClr val="0000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>
                        <a:lnSpc>
                          <a:spcPct val="100000"/>
                        </a:lnSpc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lang="ru-RU" sz="18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13.10</a:t>
                      </a:r>
                      <a:endParaRPr lang="ru-RU" sz="1800" dirty="0">
                        <a:latin typeface="Times New Roman" pitchFamily="18" charset="0"/>
                        <a:ea typeface="SimSun"/>
                        <a:cs typeface="Times New Roman" pitchFamily="18" charset="0"/>
                      </a:endParaRPr>
                    </a:p>
                  </a:txBody>
                  <a:tcPr marL="36610" marR="54163" marT="0" marB="0">
                    <a:lnL w="12700" cap="flat" cmpd="sng" algn="ctr">
                      <a:solidFill>
                        <a:srgbClr val="0000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>
                        <a:lnSpc>
                          <a:spcPct val="100000"/>
                        </a:lnSpc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lang="ru-RU" sz="180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13.50</a:t>
                      </a:r>
                      <a:endParaRPr lang="ru-RU" sz="1800">
                        <a:latin typeface="Times New Roman" pitchFamily="18" charset="0"/>
                        <a:ea typeface="SimSun"/>
                        <a:cs typeface="Times New Roman" pitchFamily="18" charset="0"/>
                      </a:endParaRPr>
                    </a:p>
                  </a:txBody>
                  <a:tcPr marL="36610" marR="54163" marT="0" marB="0">
                    <a:lnL w="12700" cap="flat" cmpd="sng" algn="ctr">
                      <a:solidFill>
                        <a:srgbClr val="0000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>
                        <a:lnSpc>
                          <a:spcPct val="100000"/>
                        </a:lnSpc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lang="ru-RU" sz="180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14.30</a:t>
                      </a:r>
                      <a:endParaRPr lang="ru-RU" sz="1800">
                        <a:latin typeface="Times New Roman" pitchFamily="18" charset="0"/>
                        <a:ea typeface="SimSun"/>
                        <a:cs typeface="Times New Roman" pitchFamily="18" charset="0"/>
                      </a:endParaRPr>
                    </a:p>
                  </a:txBody>
                  <a:tcPr marL="36610" marR="54163" marT="0" marB="0">
                    <a:lnL w="12700" cap="flat" cmpd="sng" algn="ctr">
                      <a:solidFill>
                        <a:srgbClr val="0000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364278">
                <a:tc>
                  <a:txBody>
                    <a:bodyPr/>
                    <a:lstStyle/>
                    <a:p>
                      <a:pPr marL="0" lvl="0" indent="0">
                        <a:lnSpc>
                          <a:spcPct val="100000"/>
                        </a:lnSpc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lang="ru-RU" sz="180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вес более 85 кг</a:t>
                      </a:r>
                      <a:endParaRPr lang="ru-RU" sz="1800">
                        <a:latin typeface="Times New Roman" pitchFamily="18" charset="0"/>
                        <a:ea typeface="SimSun"/>
                        <a:cs typeface="Times New Roman" pitchFamily="18" charset="0"/>
                      </a:endParaRPr>
                    </a:p>
                  </a:txBody>
                  <a:tcPr marL="36610" marR="54163" marT="0" marB="0">
                    <a:lnL w="12700" cap="flat" cmpd="sng" algn="ctr">
                      <a:solidFill>
                        <a:srgbClr val="0000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800"/>
                    </a:p>
                  </a:txBody>
                  <a:tcPr marL="36610" marR="54163" marT="0" marB="0">
                    <a:lnL w="12700" cap="flat" cmpd="sng" algn="ctr">
                      <a:solidFill>
                        <a:srgbClr val="0000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>
                        <a:lnSpc>
                          <a:spcPct val="100000"/>
                        </a:lnSpc>
                        <a:spcAft>
                          <a:spcPts val="0"/>
                        </a:spcAft>
                        <a:buFontTx/>
                        <a:buNone/>
                      </a:pPr>
                      <a:endParaRPr lang="ru-RU" sz="18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36610" marR="54163" marT="0" marB="0">
                    <a:lnL w="12700" cap="flat" cmpd="sng" algn="ctr">
                      <a:solidFill>
                        <a:srgbClr val="0000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>
                        <a:lnSpc>
                          <a:spcPct val="100000"/>
                        </a:lnSpc>
                        <a:spcAft>
                          <a:spcPts val="0"/>
                        </a:spcAft>
                        <a:buFontTx/>
                        <a:buNone/>
                      </a:pPr>
                      <a:endParaRPr lang="ru-RU" sz="18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36610" marR="54163" marT="0" marB="0">
                    <a:lnL w="12700" cap="flat" cmpd="sng" algn="ctr">
                      <a:solidFill>
                        <a:srgbClr val="0000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>
                        <a:lnSpc>
                          <a:spcPct val="100000"/>
                        </a:lnSpc>
                        <a:spcAft>
                          <a:spcPts val="0"/>
                        </a:spcAft>
                        <a:buFontTx/>
                        <a:buNone/>
                      </a:pPr>
                      <a:endParaRPr lang="ru-RU" sz="18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36610" marR="54163" marT="0" marB="0">
                    <a:lnL w="12700" cap="flat" cmpd="sng" algn="ctr">
                      <a:solidFill>
                        <a:srgbClr val="0000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>
                        <a:lnSpc>
                          <a:spcPct val="100000"/>
                        </a:lnSpc>
                        <a:spcAft>
                          <a:spcPts val="0"/>
                        </a:spcAft>
                        <a:buFontTx/>
                        <a:buNone/>
                      </a:pPr>
                      <a:endParaRPr lang="ru-RU" sz="18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36610" marR="54163" marT="0" marB="0">
                    <a:lnL w="12700" cap="flat" cmpd="sng" algn="ctr">
                      <a:solidFill>
                        <a:srgbClr val="0000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>
                        <a:lnSpc>
                          <a:spcPct val="100000"/>
                        </a:lnSpc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lang="ru-RU" sz="180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12.30</a:t>
                      </a:r>
                      <a:endParaRPr lang="ru-RU" sz="1800">
                        <a:latin typeface="Times New Roman" pitchFamily="18" charset="0"/>
                        <a:ea typeface="SimSun"/>
                        <a:cs typeface="Times New Roman" pitchFamily="18" charset="0"/>
                      </a:endParaRPr>
                    </a:p>
                  </a:txBody>
                  <a:tcPr marL="36610" marR="54163" marT="0" marB="0">
                    <a:lnL w="12700" cap="flat" cmpd="sng" algn="ctr">
                      <a:solidFill>
                        <a:srgbClr val="0000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>
                        <a:lnSpc>
                          <a:spcPct val="100000"/>
                        </a:lnSpc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lang="ru-RU" sz="180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13.10</a:t>
                      </a:r>
                      <a:endParaRPr lang="ru-RU" sz="1800">
                        <a:latin typeface="Times New Roman" pitchFamily="18" charset="0"/>
                        <a:ea typeface="SimSun"/>
                        <a:cs typeface="Times New Roman" pitchFamily="18" charset="0"/>
                      </a:endParaRPr>
                    </a:p>
                  </a:txBody>
                  <a:tcPr marL="36610" marR="54163" marT="0" marB="0">
                    <a:lnL w="12700" cap="flat" cmpd="sng" algn="ctr">
                      <a:solidFill>
                        <a:srgbClr val="0000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>
                        <a:lnSpc>
                          <a:spcPct val="100000"/>
                        </a:lnSpc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lang="ru-RU" sz="18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13.50</a:t>
                      </a:r>
                      <a:endParaRPr lang="ru-RU" sz="1800" dirty="0">
                        <a:latin typeface="Times New Roman" pitchFamily="18" charset="0"/>
                        <a:ea typeface="SimSun"/>
                        <a:cs typeface="Times New Roman" pitchFamily="18" charset="0"/>
                      </a:endParaRPr>
                    </a:p>
                  </a:txBody>
                  <a:tcPr marL="36610" marR="54163" marT="0" marB="0">
                    <a:lnL w="12700" cap="flat" cmpd="sng" algn="ctr">
                      <a:solidFill>
                        <a:srgbClr val="0000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>
                        <a:lnSpc>
                          <a:spcPct val="100000"/>
                        </a:lnSpc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lang="ru-RU" sz="18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14.40</a:t>
                      </a:r>
                      <a:endParaRPr lang="ru-RU" sz="1800" dirty="0">
                        <a:latin typeface="Times New Roman" pitchFamily="18" charset="0"/>
                        <a:ea typeface="SimSun"/>
                        <a:cs typeface="Times New Roman" pitchFamily="18" charset="0"/>
                      </a:endParaRPr>
                    </a:p>
                  </a:txBody>
                  <a:tcPr marL="36610" marR="54163" marT="0" marB="0">
                    <a:lnL w="12700" cap="flat" cmpd="sng" algn="ctr">
                      <a:solidFill>
                        <a:srgbClr val="0000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>
                        <a:lnSpc>
                          <a:spcPct val="100000"/>
                        </a:lnSpc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lang="ru-RU" sz="18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15.30</a:t>
                      </a:r>
                      <a:endParaRPr lang="ru-RU" sz="1800" dirty="0">
                        <a:latin typeface="Times New Roman" pitchFamily="18" charset="0"/>
                        <a:ea typeface="SimSun"/>
                        <a:cs typeface="Times New Roman" pitchFamily="18" charset="0"/>
                      </a:endParaRPr>
                    </a:p>
                  </a:txBody>
                  <a:tcPr marL="36610" marR="54163" marT="0" marB="0">
                    <a:lnL w="12700" cap="flat" cmpd="sng" algn="ctr">
                      <a:solidFill>
                        <a:srgbClr val="0000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sp>
        <p:nvSpPr>
          <p:cNvPr id="62465" name="Rectangle 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1472" y="285728"/>
            <a:ext cx="8229600" cy="1143000"/>
          </a:xfrm>
        </p:spPr>
        <p:txBody>
          <a:bodyPr>
            <a:normAutofit fontScale="90000"/>
          </a:bodyPr>
          <a:lstStyle/>
          <a:p>
            <a:pPr lvl="0" algn="ctr"/>
            <a:r>
              <a:rPr lang="ru-RU" sz="2800" b="1" dirty="0" smtClean="0">
                <a:solidFill>
                  <a:srgbClr val="002060"/>
                </a:solidFill>
              </a:rPr>
              <a:t>Промежуточные тесты определения физической </a:t>
            </a:r>
            <a:r>
              <a:rPr lang="ru-RU" sz="2800" b="1" dirty="0" smtClean="0">
                <a:solidFill>
                  <a:srgbClr val="002060"/>
                </a:solidFill>
              </a:rPr>
              <a:t>подготовленности</a:t>
            </a:r>
            <a:r>
              <a:rPr lang="ru-RU" sz="2800" dirty="0" smtClean="0">
                <a:solidFill>
                  <a:srgbClr val="002060"/>
                </a:solidFill>
              </a:rPr>
              <a:t> </a:t>
            </a:r>
            <a:r>
              <a:rPr lang="ru-RU" sz="2800" b="1" dirty="0" smtClean="0">
                <a:solidFill>
                  <a:srgbClr val="002060"/>
                </a:solidFill>
              </a:rPr>
              <a:t>студентов </a:t>
            </a:r>
            <a:r>
              <a:rPr lang="ru-RU" sz="2800" b="1" dirty="0" smtClean="0">
                <a:solidFill>
                  <a:srgbClr val="002060"/>
                </a:solidFill>
              </a:rPr>
              <a:t>основной, подготовительной и спортивной </a:t>
            </a:r>
            <a:r>
              <a:rPr lang="ru-RU" sz="2800" b="1" dirty="0" smtClean="0">
                <a:solidFill>
                  <a:srgbClr val="002060"/>
                </a:solidFill>
              </a:rPr>
              <a:t>групп</a:t>
            </a:r>
            <a:endParaRPr lang="ru-RU" sz="28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285720" y="1714488"/>
          <a:ext cx="8858280" cy="4766011"/>
        </p:xfrm>
        <a:graphic>
          <a:graphicData uri="http://schemas.openxmlformats.org/drawingml/2006/table">
            <a:tbl>
              <a:tblPr/>
              <a:tblGrid>
                <a:gridCol w="2214578"/>
                <a:gridCol w="685354"/>
                <a:gridCol w="600530"/>
                <a:gridCol w="714380"/>
                <a:gridCol w="714380"/>
                <a:gridCol w="642942"/>
                <a:gridCol w="642942"/>
                <a:gridCol w="714380"/>
                <a:gridCol w="642942"/>
                <a:gridCol w="571504"/>
                <a:gridCol w="714348"/>
              </a:tblGrid>
              <a:tr h="657995">
                <a:tc>
                  <a:txBody>
                    <a:bodyPr/>
                    <a:lstStyle/>
                    <a:p>
                      <a:pPr marL="0" lvl="0"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lang="ru-RU" sz="1600" b="1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Характеристика направленности тестов</a:t>
                      </a:r>
                      <a:endParaRPr lang="ru-RU" sz="1600" dirty="0">
                        <a:latin typeface="Times New Roman" pitchFamily="18" charset="0"/>
                        <a:ea typeface="SimSun"/>
                        <a:cs typeface="Times New Roman" pitchFamily="18" charset="0"/>
                      </a:endParaRPr>
                    </a:p>
                  </a:txBody>
                  <a:tcPr marL="46355" marR="68580" marT="0" marB="0">
                    <a:lnL w="12700" cap="flat" cmpd="sng" algn="ctr">
                      <a:solidFill>
                        <a:srgbClr val="0000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gridSpan="4">
                  <a:txBody>
                    <a:bodyPr/>
                    <a:lstStyle/>
                    <a:p>
                      <a:pPr marL="0" lvl="0"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lang="ru-RU" sz="1600" b="1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Женщины</a:t>
                      </a:r>
                      <a:endParaRPr lang="ru-RU" sz="1600">
                        <a:latin typeface="Times New Roman" pitchFamily="18" charset="0"/>
                        <a:ea typeface="SimSun"/>
                        <a:cs typeface="Times New Roman" pitchFamily="18" charset="0"/>
                      </a:endParaRPr>
                    </a:p>
                  </a:txBody>
                  <a:tcPr marL="46355" marR="68580" marT="0" marB="0" anchor="ctr">
                    <a:lnL w="12700" cap="flat" cmpd="sng" algn="ctr">
                      <a:solidFill>
                        <a:srgbClr val="0000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6">
                  <a:txBody>
                    <a:bodyPr/>
                    <a:lstStyle/>
                    <a:p>
                      <a:pPr marL="0" lvl="0"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lang="ru-RU" sz="1600" b="1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Мужчины</a:t>
                      </a:r>
                      <a:endParaRPr lang="ru-RU" sz="1600">
                        <a:latin typeface="Times New Roman" pitchFamily="18" charset="0"/>
                        <a:ea typeface="SimSun"/>
                        <a:cs typeface="Times New Roman" pitchFamily="18" charset="0"/>
                      </a:endParaRPr>
                    </a:p>
                  </a:txBody>
                  <a:tcPr marL="46355" marR="68580" marT="0" marB="0" anchor="ctr">
                    <a:lnL w="12700" cap="flat" cmpd="sng" algn="ctr">
                      <a:solidFill>
                        <a:srgbClr val="0000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19332">
                <a:tc>
                  <a:txBody>
                    <a:bodyPr/>
                    <a:lstStyle/>
                    <a:p>
                      <a:pPr marL="0" lvl="0" indent="0">
                        <a:lnSpc>
                          <a:spcPct val="100000"/>
                        </a:lnSpc>
                        <a:spcAft>
                          <a:spcPts val="0"/>
                        </a:spcAft>
                        <a:buFontTx/>
                        <a:buNone/>
                      </a:pPr>
                      <a:endParaRPr lang="ru-RU" sz="1600" dirty="0">
                        <a:solidFill>
                          <a:srgbClr val="000000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6355" marR="68580" marT="0" marB="0">
                    <a:lnL w="12700" cap="flat" cmpd="sng" algn="ctr">
                      <a:solidFill>
                        <a:srgbClr val="0000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gridSpan="10">
                  <a:txBody>
                    <a:bodyPr/>
                    <a:lstStyle/>
                    <a:p>
                      <a:pPr marL="0" lvl="0"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lang="ru-RU" sz="1600" b="1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О ц е н к а    в    о ч к а х</a:t>
                      </a:r>
                      <a:endParaRPr lang="ru-RU" sz="1600">
                        <a:latin typeface="Times New Roman" pitchFamily="18" charset="0"/>
                        <a:ea typeface="SimSun"/>
                        <a:cs typeface="Times New Roman" pitchFamily="18" charset="0"/>
                      </a:endParaRPr>
                    </a:p>
                  </a:txBody>
                  <a:tcPr marL="46355" marR="68580" marT="0" marB="0">
                    <a:lnL w="12700" cap="flat" cmpd="sng" algn="ctr">
                      <a:solidFill>
                        <a:srgbClr val="0000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19332">
                <a:tc>
                  <a:txBody>
                    <a:bodyPr/>
                    <a:lstStyle/>
                    <a:p>
                      <a:pPr marL="0" lvl="0" indent="0">
                        <a:lnSpc>
                          <a:spcPct val="100000"/>
                        </a:lnSpc>
                        <a:spcAft>
                          <a:spcPts val="0"/>
                        </a:spcAft>
                        <a:buFontTx/>
                        <a:buNone/>
                      </a:pPr>
                      <a:endParaRPr lang="ru-RU" sz="16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6355" marR="68580" marT="0" marB="0">
                    <a:lnL w="12700" cap="flat" cmpd="sng" algn="ctr">
                      <a:solidFill>
                        <a:srgbClr val="0000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>
                        <a:lnSpc>
                          <a:spcPct val="100000"/>
                        </a:lnSpc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lang="ru-RU" sz="160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5</a:t>
                      </a:r>
                      <a:endParaRPr lang="ru-RU" sz="1600">
                        <a:latin typeface="Times New Roman" pitchFamily="18" charset="0"/>
                        <a:ea typeface="SimSun"/>
                        <a:cs typeface="Times New Roman" pitchFamily="18" charset="0"/>
                      </a:endParaRPr>
                    </a:p>
                  </a:txBody>
                  <a:tcPr marL="46355" marR="68580" marT="0" marB="0">
                    <a:lnL w="12700" cap="flat" cmpd="sng" algn="ctr">
                      <a:solidFill>
                        <a:srgbClr val="0000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>
                        <a:lnSpc>
                          <a:spcPct val="100000"/>
                        </a:lnSpc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lang="ru-RU" sz="160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4</a:t>
                      </a:r>
                      <a:endParaRPr lang="ru-RU" sz="1600">
                        <a:latin typeface="Times New Roman" pitchFamily="18" charset="0"/>
                        <a:ea typeface="SimSun"/>
                        <a:cs typeface="Times New Roman" pitchFamily="18" charset="0"/>
                      </a:endParaRPr>
                    </a:p>
                  </a:txBody>
                  <a:tcPr marL="46355" marR="68580" marT="0" marB="0">
                    <a:lnL w="12700" cap="flat" cmpd="sng" algn="ctr">
                      <a:solidFill>
                        <a:srgbClr val="0000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>
                        <a:lnSpc>
                          <a:spcPct val="100000"/>
                        </a:lnSpc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lang="ru-RU" sz="160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3</a:t>
                      </a:r>
                      <a:endParaRPr lang="ru-RU" sz="1600">
                        <a:latin typeface="Times New Roman" pitchFamily="18" charset="0"/>
                        <a:ea typeface="SimSun"/>
                        <a:cs typeface="Times New Roman" pitchFamily="18" charset="0"/>
                      </a:endParaRPr>
                    </a:p>
                  </a:txBody>
                  <a:tcPr marL="46355" marR="68580" marT="0" marB="0">
                    <a:lnL w="12700" cap="flat" cmpd="sng" algn="ctr">
                      <a:solidFill>
                        <a:srgbClr val="0000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>
                        <a:lnSpc>
                          <a:spcPct val="100000"/>
                        </a:lnSpc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lang="ru-RU" sz="160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</a:t>
                      </a:r>
                      <a:endParaRPr lang="ru-RU" sz="1600">
                        <a:latin typeface="Times New Roman" pitchFamily="18" charset="0"/>
                        <a:ea typeface="SimSun"/>
                        <a:cs typeface="Times New Roman" pitchFamily="18" charset="0"/>
                      </a:endParaRPr>
                    </a:p>
                  </a:txBody>
                  <a:tcPr marL="46355" marR="68580" marT="0" marB="0">
                    <a:lnL w="12700" cap="flat" cmpd="sng" algn="ctr">
                      <a:solidFill>
                        <a:srgbClr val="0000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>
                        <a:lnSpc>
                          <a:spcPct val="100000"/>
                        </a:lnSpc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lang="ru-RU" sz="160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</a:t>
                      </a:r>
                      <a:endParaRPr lang="ru-RU" sz="1600">
                        <a:latin typeface="Times New Roman" pitchFamily="18" charset="0"/>
                        <a:ea typeface="SimSun"/>
                        <a:cs typeface="Times New Roman" pitchFamily="18" charset="0"/>
                      </a:endParaRPr>
                    </a:p>
                  </a:txBody>
                  <a:tcPr marL="46355" marR="68580" marT="0" marB="0">
                    <a:lnL w="12700" cap="flat" cmpd="sng" algn="ctr">
                      <a:solidFill>
                        <a:srgbClr val="0000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>
                        <a:lnSpc>
                          <a:spcPct val="100000"/>
                        </a:lnSpc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lang="ru-RU" sz="160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5</a:t>
                      </a:r>
                      <a:endParaRPr lang="ru-RU" sz="1600">
                        <a:latin typeface="Times New Roman" pitchFamily="18" charset="0"/>
                        <a:ea typeface="SimSun"/>
                        <a:cs typeface="Times New Roman" pitchFamily="18" charset="0"/>
                      </a:endParaRPr>
                    </a:p>
                  </a:txBody>
                  <a:tcPr marL="46355" marR="68580" marT="0" marB="0">
                    <a:lnL w="12700" cap="flat" cmpd="sng" algn="ctr">
                      <a:solidFill>
                        <a:srgbClr val="0000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>
                        <a:lnSpc>
                          <a:spcPct val="100000"/>
                        </a:lnSpc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lang="ru-RU" sz="160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4</a:t>
                      </a:r>
                      <a:endParaRPr lang="ru-RU" sz="1600">
                        <a:latin typeface="Times New Roman" pitchFamily="18" charset="0"/>
                        <a:ea typeface="SimSun"/>
                        <a:cs typeface="Times New Roman" pitchFamily="18" charset="0"/>
                      </a:endParaRPr>
                    </a:p>
                  </a:txBody>
                  <a:tcPr marL="46355" marR="68580" marT="0" marB="0">
                    <a:lnL w="12700" cap="flat" cmpd="sng" algn="ctr">
                      <a:solidFill>
                        <a:srgbClr val="0000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>
                        <a:lnSpc>
                          <a:spcPct val="100000"/>
                        </a:lnSpc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lang="ru-RU" sz="160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3</a:t>
                      </a:r>
                      <a:endParaRPr lang="ru-RU" sz="1600">
                        <a:latin typeface="Times New Roman" pitchFamily="18" charset="0"/>
                        <a:ea typeface="SimSun"/>
                        <a:cs typeface="Times New Roman" pitchFamily="18" charset="0"/>
                      </a:endParaRPr>
                    </a:p>
                  </a:txBody>
                  <a:tcPr marL="46355" marR="68580" marT="0" marB="0">
                    <a:lnL w="12700" cap="flat" cmpd="sng" algn="ctr">
                      <a:solidFill>
                        <a:srgbClr val="0000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>
                        <a:lnSpc>
                          <a:spcPct val="100000"/>
                        </a:lnSpc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lang="ru-RU" sz="160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</a:t>
                      </a:r>
                      <a:endParaRPr lang="ru-RU" sz="1600">
                        <a:latin typeface="Times New Roman" pitchFamily="18" charset="0"/>
                        <a:ea typeface="SimSun"/>
                        <a:cs typeface="Times New Roman" pitchFamily="18" charset="0"/>
                      </a:endParaRPr>
                    </a:p>
                  </a:txBody>
                  <a:tcPr marL="46355" marR="68580" marT="0" marB="0">
                    <a:lnL w="12700" cap="flat" cmpd="sng" algn="ctr">
                      <a:solidFill>
                        <a:srgbClr val="0000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>
                        <a:lnSpc>
                          <a:spcPct val="100000"/>
                        </a:lnSpc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lang="ru-RU" sz="160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</a:t>
                      </a:r>
                      <a:endParaRPr lang="ru-RU" sz="1600">
                        <a:latin typeface="Times New Roman" pitchFamily="18" charset="0"/>
                        <a:ea typeface="SimSun"/>
                        <a:cs typeface="Times New Roman" pitchFamily="18" charset="0"/>
                      </a:endParaRPr>
                    </a:p>
                  </a:txBody>
                  <a:tcPr marL="46355" marR="68580" marT="0" marB="0">
                    <a:lnL w="12700" cap="flat" cmpd="sng" algn="ctr">
                      <a:solidFill>
                        <a:srgbClr val="0000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657995">
                <a:tc>
                  <a:txBody>
                    <a:bodyPr/>
                    <a:lstStyle/>
                    <a:p>
                      <a:pPr marL="0" lvl="0" indent="0">
                        <a:lnSpc>
                          <a:spcPct val="100000"/>
                        </a:lnSpc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lang="ru-RU" sz="16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1.</a:t>
                      </a:r>
                      <a:r>
                        <a:rPr lang="ru-RU" sz="1600" b="1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Тест на скоростно-силовую подготовленность</a:t>
                      </a:r>
                      <a:r>
                        <a:rPr lang="ru-RU" sz="16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:</a:t>
                      </a:r>
                      <a:endParaRPr lang="ru-RU" sz="1600" dirty="0">
                        <a:latin typeface="Times New Roman" pitchFamily="18" charset="0"/>
                        <a:ea typeface="SimSun"/>
                        <a:cs typeface="Times New Roman" pitchFamily="18" charset="0"/>
                      </a:endParaRPr>
                    </a:p>
                  </a:txBody>
                  <a:tcPr marL="46355" marR="68580" marT="0" marB="0">
                    <a:lnL w="12700" cap="flat" cmpd="sng" algn="ctr">
                      <a:solidFill>
                        <a:srgbClr val="0000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>
                        <a:lnSpc>
                          <a:spcPct val="100000"/>
                        </a:lnSpc>
                        <a:spcAft>
                          <a:spcPts val="0"/>
                        </a:spcAft>
                        <a:buFontTx/>
                        <a:buNone/>
                      </a:pPr>
                      <a:endParaRPr lang="ru-RU" sz="16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6355" marR="68580" marT="0" marB="0">
                    <a:lnL w="12700" cap="flat" cmpd="sng" algn="ctr">
                      <a:solidFill>
                        <a:srgbClr val="0000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>
                        <a:lnSpc>
                          <a:spcPct val="100000"/>
                        </a:lnSpc>
                        <a:spcAft>
                          <a:spcPts val="0"/>
                        </a:spcAft>
                        <a:buFontTx/>
                        <a:buNone/>
                      </a:pPr>
                      <a:endParaRPr lang="ru-RU" sz="16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6355" marR="68580" marT="0" marB="0">
                    <a:lnL w="12700" cap="flat" cmpd="sng" algn="ctr">
                      <a:solidFill>
                        <a:srgbClr val="0000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>
                        <a:lnSpc>
                          <a:spcPct val="100000"/>
                        </a:lnSpc>
                        <a:spcAft>
                          <a:spcPts val="0"/>
                        </a:spcAft>
                        <a:buFontTx/>
                        <a:buNone/>
                      </a:pPr>
                      <a:endParaRPr lang="ru-RU" sz="16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6355" marR="68580" marT="0" marB="0">
                    <a:lnL w="12700" cap="flat" cmpd="sng" algn="ctr">
                      <a:solidFill>
                        <a:srgbClr val="0000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>
                        <a:lnSpc>
                          <a:spcPct val="100000"/>
                        </a:lnSpc>
                        <a:spcAft>
                          <a:spcPts val="0"/>
                        </a:spcAft>
                        <a:buFontTx/>
                        <a:buNone/>
                      </a:pPr>
                      <a:endParaRPr lang="ru-RU" sz="16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6355" marR="68580" marT="0" marB="0">
                    <a:lnL w="12700" cap="flat" cmpd="sng" algn="ctr">
                      <a:solidFill>
                        <a:srgbClr val="0000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>
                        <a:lnSpc>
                          <a:spcPct val="100000"/>
                        </a:lnSpc>
                        <a:spcAft>
                          <a:spcPts val="0"/>
                        </a:spcAft>
                        <a:buFontTx/>
                        <a:buNone/>
                      </a:pPr>
                      <a:endParaRPr lang="ru-RU" sz="16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6355" marR="68580" marT="0" marB="0">
                    <a:lnL w="12700" cap="flat" cmpd="sng" algn="ctr">
                      <a:solidFill>
                        <a:srgbClr val="0000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>
                        <a:lnSpc>
                          <a:spcPct val="100000"/>
                        </a:lnSpc>
                        <a:spcAft>
                          <a:spcPts val="0"/>
                        </a:spcAft>
                        <a:buFontTx/>
                        <a:buNone/>
                      </a:pPr>
                      <a:endParaRPr lang="ru-RU" sz="16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6355" marR="68580" marT="0" marB="0">
                    <a:lnL w="12700" cap="flat" cmpd="sng" algn="ctr">
                      <a:solidFill>
                        <a:srgbClr val="0000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>
                        <a:lnSpc>
                          <a:spcPct val="100000"/>
                        </a:lnSpc>
                        <a:spcAft>
                          <a:spcPts val="0"/>
                        </a:spcAft>
                        <a:buFontTx/>
                        <a:buNone/>
                      </a:pPr>
                      <a:endParaRPr lang="ru-RU" sz="16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6355" marR="68580" marT="0" marB="0">
                    <a:lnL w="12700" cap="flat" cmpd="sng" algn="ctr">
                      <a:solidFill>
                        <a:srgbClr val="0000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>
                        <a:lnSpc>
                          <a:spcPct val="100000"/>
                        </a:lnSpc>
                        <a:spcAft>
                          <a:spcPts val="0"/>
                        </a:spcAft>
                        <a:buFontTx/>
                        <a:buNone/>
                      </a:pPr>
                      <a:endParaRPr lang="ru-RU" sz="16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6355" marR="68580" marT="0" marB="0">
                    <a:lnL w="12700" cap="flat" cmpd="sng" algn="ctr">
                      <a:solidFill>
                        <a:srgbClr val="0000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>
                        <a:lnSpc>
                          <a:spcPct val="100000"/>
                        </a:lnSpc>
                        <a:spcAft>
                          <a:spcPts val="0"/>
                        </a:spcAft>
                        <a:buFontTx/>
                        <a:buNone/>
                      </a:pPr>
                      <a:endParaRPr lang="ru-RU" sz="16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6355" marR="68580" marT="0" marB="0">
                    <a:lnL w="12700" cap="flat" cmpd="sng" algn="ctr">
                      <a:solidFill>
                        <a:srgbClr val="0000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>
                        <a:lnSpc>
                          <a:spcPct val="100000"/>
                        </a:lnSpc>
                        <a:spcAft>
                          <a:spcPts val="0"/>
                        </a:spcAft>
                        <a:buFontTx/>
                        <a:buNone/>
                      </a:pPr>
                      <a:endParaRPr lang="ru-RU" sz="16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6355" marR="68580" marT="0" marB="0">
                    <a:lnL w="12700" cap="flat" cmpd="sng" algn="ctr">
                      <a:solidFill>
                        <a:srgbClr val="0000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603277">
                <a:tc>
                  <a:txBody>
                    <a:bodyPr/>
                    <a:lstStyle/>
                    <a:p>
                      <a:pPr marL="0" lvl="0" indent="0" algn="just">
                        <a:lnSpc>
                          <a:spcPct val="100000"/>
                        </a:lnSpc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lang="ru-RU" sz="160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Прыжок в длину с места (см);</a:t>
                      </a:r>
                      <a:endParaRPr lang="ru-RU" sz="1600">
                        <a:latin typeface="Times New Roman" pitchFamily="18" charset="0"/>
                        <a:ea typeface="SimSun"/>
                        <a:cs typeface="Times New Roman" pitchFamily="18" charset="0"/>
                      </a:endParaRPr>
                    </a:p>
                  </a:txBody>
                  <a:tcPr marL="46355" marR="68580" marT="0" marB="0">
                    <a:lnL w="12700" cap="flat" cmpd="sng" algn="ctr">
                      <a:solidFill>
                        <a:srgbClr val="0000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>
                        <a:lnSpc>
                          <a:spcPct val="100000"/>
                        </a:lnSpc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lang="ru-RU" sz="16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190</a:t>
                      </a:r>
                      <a:endParaRPr lang="ru-RU" sz="1600" dirty="0">
                        <a:latin typeface="Times New Roman" pitchFamily="18" charset="0"/>
                        <a:ea typeface="SimSun"/>
                        <a:cs typeface="Times New Roman" pitchFamily="18" charset="0"/>
                      </a:endParaRPr>
                    </a:p>
                  </a:txBody>
                  <a:tcPr marL="46355" marR="68580" marT="0" marB="0">
                    <a:lnL w="12700" cap="flat" cmpd="sng" algn="ctr">
                      <a:solidFill>
                        <a:srgbClr val="0000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>
                        <a:lnSpc>
                          <a:spcPct val="100000"/>
                        </a:lnSpc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lang="ru-RU" sz="16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180</a:t>
                      </a:r>
                      <a:endParaRPr lang="ru-RU" sz="1600" dirty="0">
                        <a:latin typeface="Times New Roman" pitchFamily="18" charset="0"/>
                        <a:ea typeface="SimSun"/>
                        <a:cs typeface="Times New Roman" pitchFamily="18" charset="0"/>
                      </a:endParaRPr>
                    </a:p>
                  </a:txBody>
                  <a:tcPr marL="46355" marR="68580" marT="0" marB="0">
                    <a:lnL w="12700" cap="flat" cmpd="sng" algn="ctr">
                      <a:solidFill>
                        <a:srgbClr val="0000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>
                        <a:lnSpc>
                          <a:spcPct val="100000"/>
                        </a:lnSpc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lang="ru-RU" sz="16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168</a:t>
                      </a:r>
                      <a:endParaRPr lang="ru-RU" sz="1600" dirty="0">
                        <a:latin typeface="Times New Roman" pitchFamily="18" charset="0"/>
                        <a:ea typeface="SimSun"/>
                        <a:cs typeface="Times New Roman" pitchFamily="18" charset="0"/>
                      </a:endParaRPr>
                    </a:p>
                  </a:txBody>
                  <a:tcPr marL="46355" marR="68580" marT="0" marB="0">
                    <a:lnL w="12700" cap="flat" cmpd="sng" algn="ctr">
                      <a:solidFill>
                        <a:srgbClr val="0000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>
                        <a:lnSpc>
                          <a:spcPct val="100000"/>
                        </a:lnSpc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lang="ru-RU" sz="160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160</a:t>
                      </a:r>
                      <a:endParaRPr lang="ru-RU" sz="1600">
                        <a:latin typeface="Times New Roman" pitchFamily="18" charset="0"/>
                        <a:ea typeface="SimSun"/>
                        <a:cs typeface="Times New Roman" pitchFamily="18" charset="0"/>
                      </a:endParaRPr>
                    </a:p>
                  </a:txBody>
                  <a:tcPr marL="46355" marR="68580" marT="0" marB="0">
                    <a:lnL w="12700" cap="flat" cmpd="sng" algn="ctr">
                      <a:solidFill>
                        <a:srgbClr val="0000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>
                        <a:lnSpc>
                          <a:spcPct val="100000"/>
                        </a:lnSpc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lang="ru-RU" sz="160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150</a:t>
                      </a:r>
                      <a:endParaRPr lang="ru-RU" sz="1600">
                        <a:latin typeface="Times New Roman" pitchFamily="18" charset="0"/>
                        <a:ea typeface="SimSun"/>
                        <a:cs typeface="Times New Roman" pitchFamily="18" charset="0"/>
                      </a:endParaRPr>
                    </a:p>
                  </a:txBody>
                  <a:tcPr marL="46355" marR="68580" marT="0" marB="0">
                    <a:lnL w="12700" cap="flat" cmpd="sng" algn="ctr">
                      <a:solidFill>
                        <a:srgbClr val="0000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>
                        <a:lnSpc>
                          <a:spcPct val="100000"/>
                        </a:lnSpc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lang="ru-RU" sz="160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250</a:t>
                      </a:r>
                      <a:endParaRPr lang="ru-RU" sz="1600">
                        <a:latin typeface="Times New Roman" pitchFamily="18" charset="0"/>
                        <a:ea typeface="SimSun"/>
                        <a:cs typeface="Times New Roman" pitchFamily="18" charset="0"/>
                      </a:endParaRPr>
                    </a:p>
                  </a:txBody>
                  <a:tcPr marL="46355" marR="68580" marT="0" marB="0">
                    <a:lnL w="12700" cap="flat" cmpd="sng" algn="ctr">
                      <a:solidFill>
                        <a:srgbClr val="0000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>
                        <a:lnSpc>
                          <a:spcPct val="100000"/>
                        </a:lnSpc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lang="ru-RU" sz="160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240</a:t>
                      </a:r>
                      <a:endParaRPr lang="ru-RU" sz="1600">
                        <a:latin typeface="Times New Roman" pitchFamily="18" charset="0"/>
                        <a:ea typeface="SimSun"/>
                        <a:cs typeface="Times New Roman" pitchFamily="18" charset="0"/>
                      </a:endParaRPr>
                    </a:p>
                  </a:txBody>
                  <a:tcPr marL="46355" marR="68580" marT="0" marB="0">
                    <a:lnL w="12700" cap="flat" cmpd="sng" algn="ctr">
                      <a:solidFill>
                        <a:srgbClr val="0000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>
                        <a:lnSpc>
                          <a:spcPct val="100000"/>
                        </a:lnSpc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lang="ru-RU" sz="160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230</a:t>
                      </a:r>
                      <a:endParaRPr lang="ru-RU" sz="1600">
                        <a:latin typeface="Times New Roman" pitchFamily="18" charset="0"/>
                        <a:ea typeface="SimSun"/>
                        <a:cs typeface="Times New Roman" pitchFamily="18" charset="0"/>
                      </a:endParaRPr>
                    </a:p>
                  </a:txBody>
                  <a:tcPr marL="46355" marR="68580" marT="0" marB="0">
                    <a:lnL w="12700" cap="flat" cmpd="sng" algn="ctr">
                      <a:solidFill>
                        <a:srgbClr val="0000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>
                        <a:lnSpc>
                          <a:spcPct val="100000"/>
                        </a:lnSpc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lang="ru-RU" sz="160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223</a:t>
                      </a:r>
                      <a:endParaRPr lang="ru-RU" sz="1600">
                        <a:latin typeface="Times New Roman" pitchFamily="18" charset="0"/>
                        <a:ea typeface="SimSun"/>
                        <a:cs typeface="Times New Roman" pitchFamily="18" charset="0"/>
                      </a:endParaRPr>
                    </a:p>
                  </a:txBody>
                  <a:tcPr marL="46355" marR="68580" marT="0" marB="0">
                    <a:lnL w="12700" cap="flat" cmpd="sng" algn="ctr">
                      <a:solidFill>
                        <a:srgbClr val="0000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>
                        <a:lnSpc>
                          <a:spcPct val="100000"/>
                        </a:lnSpc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lang="ru-RU" sz="160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215</a:t>
                      </a:r>
                      <a:endParaRPr lang="ru-RU" sz="1600">
                        <a:latin typeface="Times New Roman" pitchFamily="18" charset="0"/>
                        <a:ea typeface="SimSun"/>
                        <a:cs typeface="Times New Roman" pitchFamily="18" charset="0"/>
                      </a:endParaRPr>
                    </a:p>
                  </a:txBody>
                  <a:tcPr marL="46355" marR="68580" marT="0" marB="0">
                    <a:lnL w="12700" cap="flat" cmpd="sng" algn="ctr">
                      <a:solidFill>
                        <a:srgbClr val="0000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206553">
                <a:tc>
                  <a:txBody>
                    <a:bodyPr/>
                    <a:lstStyle/>
                    <a:p>
                      <a:pPr marL="0" lvl="0" indent="0">
                        <a:lnSpc>
                          <a:spcPct val="100000"/>
                        </a:lnSpc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lang="ru-RU" sz="160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2.</a:t>
                      </a:r>
                      <a:r>
                        <a:rPr lang="ru-RU" sz="1600" b="1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Тест на общую выносливость:</a:t>
                      </a:r>
                      <a:endParaRPr lang="ru-RU" sz="1600">
                        <a:latin typeface="Times New Roman" pitchFamily="18" charset="0"/>
                        <a:ea typeface="SimSun"/>
                        <a:cs typeface="Times New Roman" pitchFamily="18" charset="0"/>
                      </a:endParaRPr>
                    </a:p>
                    <a:p>
                      <a:pPr marL="0" lvl="0" indent="0">
                        <a:lnSpc>
                          <a:spcPct val="100000"/>
                        </a:lnSpc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lang="ru-RU" sz="160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Бег на лыжах 5 км (мин.сек)</a:t>
                      </a:r>
                      <a:endParaRPr lang="ru-RU" sz="1600">
                        <a:latin typeface="Times New Roman" pitchFamily="18" charset="0"/>
                        <a:ea typeface="SimSun"/>
                        <a:cs typeface="Times New Roman" pitchFamily="18" charset="0"/>
                      </a:endParaRPr>
                    </a:p>
                  </a:txBody>
                  <a:tcPr marL="46355" marR="68580" marT="0" marB="0">
                    <a:lnL w="12700" cap="flat" cmpd="sng" algn="ctr">
                      <a:solidFill>
                        <a:srgbClr val="0000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>
                        <a:lnSpc>
                          <a:spcPct val="100000"/>
                        </a:lnSpc>
                        <a:spcAft>
                          <a:spcPts val="0"/>
                        </a:spcAft>
                        <a:buFontTx/>
                        <a:buNone/>
                      </a:pPr>
                      <a:endParaRPr lang="ru-RU" sz="16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  <a:p>
                      <a:pPr marL="0" lvl="0" indent="0">
                        <a:lnSpc>
                          <a:spcPct val="100000"/>
                        </a:lnSpc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lang="ru-RU" sz="160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31.00</a:t>
                      </a:r>
                      <a:endParaRPr lang="ru-RU" sz="1600">
                        <a:latin typeface="Times New Roman" pitchFamily="18" charset="0"/>
                        <a:ea typeface="SimSun"/>
                        <a:cs typeface="Times New Roman" pitchFamily="18" charset="0"/>
                      </a:endParaRPr>
                    </a:p>
                  </a:txBody>
                  <a:tcPr marL="46355" marR="68580" marT="0" marB="0">
                    <a:lnL w="12700" cap="flat" cmpd="sng" algn="ctr">
                      <a:solidFill>
                        <a:srgbClr val="0000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>
                        <a:lnSpc>
                          <a:spcPct val="100000"/>
                        </a:lnSpc>
                        <a:spcAft>
                          <a:spcPts val="0"/>
                        </a:spcAft>
                        <a:buFontTx/>
                        <a:buNone/>
                      </a:pPr>
                      <a:endParaRPr lang="ru-RU" sz="16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  <a:p>
                      <a:pPr marL="0" lvl="0" indent="0">
                        <a:lnSpc>
                          <a:spcPct val="100000"/>
                        </a:lnSpc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lang="ru-RU" sz="160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32.30</a:t>
                      </a:r>
                      <a:endParaRPr lang="ru-RU" sz="1600">
                        <a:latin typeface="Times New Roman" pitchFamily="18" charset="0"/>
                        <a:ea typeface="SimSun"/>
                        <a:cs typeface="Times New Roman" pitchFamily="18" charset="0"/>
                      </a:endParaRPr>
                    </a:p>
                  </a:txBody>
                  <a:tcPr marL="46355" marR="68580" marT="0" marB="0">
                    <a:lnL w="12700" cap="flat" cmpd="sng" algn="ctr">
                      <a:solidFill>
                        <a:srgbClr val="0000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>
                        <a:lnSpc>
                          <a:spcPct val="100000"/>
                        </a:lnSpc>
                        <a:spcAft>
                          <a:spcPts val="0"/>
                        </a:spcAft>
                        <a:buFontTx/>
                        <a:buNone/>
                      </a:pPr>
                      <a:endParaRPr lang="ru-RU" sz="16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  <a:p>
                      <a:pPr marL="0" lvl="0" indent="0">
                        <a:lnSpc>
                          <a:spcPct val="100000"/>
                        </a:lnSpc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lang="ru-RU" sz="16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34.15</a:t>
                      </a:r>
                      <a:endParaRPr lang="ru-RU" sz="1600" dirty="0">
                        <a:latin typeface="Times New Roman" pitchFamily="18" charset="0"/>
                        <a:ea typeface="SimSun"/>
                        <a:cs typeface="Times New Roman" pitchFamily="18" charset="0"/>
                      </a:endParaRPr>
                    </a:p>
                  </a:txBody>
                  <a:tcPr marL="46355" marR="68580" marT="0" marB="0">
                    <a:lnL w="12700" cap="flat" cmpd="sng" algn="ctr">
                      <a:solidFill>
                        <a:srgbClr val="0000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>
                        <a:lnSpc>
                          <a:spcPct val="100000"/>
                        </a:lnSpc>
                        <a:spcAft>
                          <a:spcPts val="0"/>
                        </a:spcAft>
                        <a:buFontTx/>
                        <a:buNone/>
                      </a:pPr>
                      <a:endParaRPr lang="ru-RU" sz="16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  <a:p>
                      <a:pPr marL="0" lvl="0" indent="0">
                        <a:lnSpc>
                          <a:spcPct val="100000"/>
                        </a:lnSpc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lang="ru-RU" sz="16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36.40</a:t>
                      </a:r>
                      <a:endParaRPr lang="ru-RU" sz="1600" dirty="0">
                        <a:latin typeface="Times New Roman" pitchFamily="18" charset="0"/>
                        <a:ea typeface="SimSun"/>
                        <a:cs typeface="Times New Roman" pitchFamily="18" charset="0"/>
                      </a:endParaRPr>
                    </a:p>
                  </a:txBody>
                  <a:tcPr marL="46355" marR="68580" marT="0" marB="0">
                    <a:lnL w="12700" cap="flat" cmpd="sng" algn="ctr">
                      <a:solidFill>
                        <a:srgbClr val="0000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>
                        <a:lnSpc>
                          <a:spcPct val="100000"/>
                        </a:lnSpc>
                        <a:spcAft>
                          <a:spcPts val="0"/>
                        </a:spcAft>
                        <a:buFontTx/>
                        <a:buNone/>
                      </a:pPr>
                      <a:endParaRPr lang="ru-RU" sz="16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  <a:p>
                      <a:pPr marL="0" lvl="0" indent="0">
                        <a:lnSpc>
                          <a:spcPct val="100000"/>
                        </a:lnSpc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lang="ru-RU" sz="16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38.00</a:t>
                      </a:r>
                      <a:endParaRPr lang="ru-RU" sz="1600" dirty="0">
                        <a:latin typeface="Times New Roman" pitchFamily="18" charset="0"/>
                        <a:ea typeface="SimSun"/>
                        <a:cs typeface="Times New Roman" pitchFamily="18" charset="0"/>
                      </a:endParaRPr>
                    </a:p>
                  </a:txBody>
                  <a:tcPr marL="46355" marR="68580" marT="0" marB="0">
                    <a:lnL w="12700" cap="flat" cmpd="sng" algn="ctr">
                      <a:solidFill>
                        <a:srgbClr val="0000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>
                        <a:lnSpc>
                          <a:spcPct val="100000"/>
                        </a:lnSpc>
                        <a:spcAft>
                          <a:spcPts val="0"/>
                        </a:spcAft>
                        <a:buFontTx/>
                        <a:buNone/>
                      </a:pPr>
                      <a:endParaRPr lang="ru-RU" sz="16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  <a:p>
                      <a:pPr marL="0" lvl="0" indent="0">
                        <a:lnSpc>
                          <a:spcPct val="100000"/>
                        </a:lnSpc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lang="ru-RU" sz="16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23.50</a:t>
                      </a:r>
                      <a:endParaRPr lang="ru-RU" sz="1600" dirty="0">
                        <a:latin typeface="Times New Roman" pitchFamily="18" charset="0"/>
                        <a:ea typeface="SimSun"/>
                        <a:cs typeface="Times New Roman" pitchFamily="18" charset="0"/>
                      </a:endParaRPr>
                    </a:p>
                  </a:txBody>
                  <a:tcPr marL="46355" marR="68580" marT="0" marB="0">
                    <a:lnL w="12700" cap="flat" cmpd="sng" algn="ctr">
                      <a:solidFill>
                        <a:srgbClr val="0000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>
                        <a:lnSpc>
                          <a:spcPct val="100000"/>
                        </a:lnSpc>
                        <a:spcAft>
                          <a:spcPts val="0"/>
                        </a:spcAft>
                        <a:buFontTx/>
                        <a:buNone/>
                      </a:pPr>
                      <a:endParaRPr lang="ru-RU" sz="16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  <a:p>
                      <a:pPr marL="0" lvl="0" indent="0">
                        <a:lnSpc>
                          <a:spcPct val="100000"/>
                        </a:lnSpc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lang="ru-RU" sz="160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25.00</a:t>
                      </a:r>
                      <a:endParaRPr lang="ru-RU" sz="1600">
                        <a:latin typeface="Times New Roman" pitchFamily="18" charset="0"/>
                        <a:ea typeface="SimSun"/>
                        <a:cs typeface="Times New Roman" pitchFamily="18" charset="0"/>
                      </a:endParaRPr>
                    </a:p>
                  </a:txBody>
                  <a:tcPr marL="46355" marR="68580" marT="0" marB="0">
                    <a:lnL w="12700" cap="flat" cmpd="sng" algn="ctr">
                      <a:solidFill>
                        <a:srgbClr val="0000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>
                        <a:lnSpc>
                          <a:spcPct val="100000"/>
                        </a:lnSpc>
                        <a:spcAft>
                          <a:spcPts val="0"/>
                        </a:spcAft>
                        <a:buFontTx/>
                        <a:buNone/>
                      </a:pPr>
                      <a:endParaRPr lang="ru-RU" sz="16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  <a:p>
                      <a:pPr marL="0" lvl="0" indent="0">
                        <a:lnSpc>
                          <a:spcPct val="100000"/>
                        </a:lnSpc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lang="ru-RU" sz="160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26.25</a:t>
                      </a:r>
                      <a:endParaRPr lang="ru-RU" sz="1600">
                        <a:latin typeface="Times New Roman" pitchFamily="18" charset="0"/>
                        <a:ea typeface="SimSun"/>
                        <a:cs typeface="Times New Roman" pitchFamily="18" charset="0"/>
                      </a:endParaRPr>
                    </a:p>
                  </a:txBody>
                  <a:tcPr marL="46355" marR="68580" marT="0" marB="0">
                    <a:lnL w="12700" cap="flat" cmpd="sng" algn="ctr">
                      <a:solidFill>
                        <a:srgbClr val="0000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>
                        <a:lnSpc>
                          <a:spcPct val="100000"/>
                        </a:lnSpc>
                        <a:spcAft>
                          <a:spcPts val="0"/>
                        </a:spcAft>
                        <a:buFontTx/>
                        <a:buNone/>
                      </a:pPr>
                      <a:endParaRPr lang="ru-RU" sz="16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  <a:p>
                      <a:pPr marL="0" lvl="0" indent="0">
                        <a:lnSpc>
                          <a:spcPct val="100000"/>
                        </a:lnSpc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lang="ru-RU" sz="160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27.45</a:t>
                      </a:r>
                      <a:endParaRPr lang="ru-RU" sz="1600">
                        <a:latin typeface="Times New Roman" pitchFamily="18" charset="0"/>
                        <a:ea typeface="SimSun"/>
                        <a:cs typeface="Times New Roman" pitchFamily="18" charset="0"/>
                      </a:endParaRPr>
                    </a:p>
                  </a:txBody>
                  <a:tcPr marL="46355" marR="68580" marT="0" marB="0">
                    <a:lnL w="12700" cap="flat" cmpd="sng" algn="ctr">
                      <a:solidFill>
                        <a:srgbClr val="0000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>
                        <a:lnSpc>
                          <a:spcPct val="100000"/>
                        </a:lnSpc>
                        <a:spcAft>
                          <a:spcPts val="0"/>
                        </a:spcAft>
                        <a:buFontTx/>
                        <a:buNone/>
                      </a:pPr>
                      <a:endParaRPr lang="ru-RU" sz="16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  <a:p>
                      <a:pPr marL="0" lvl="0" indent="0">
                        <a:lnSpc>
                          <a:spcPct val="100000"/>
                        </a:lnSpc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lang="ru-RU" sz="160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28.30</a:t>
                      </a:r>
                      <a:endParaRPr lang="ru-RU" sz="1600">
                        <a:latin typeface="Times New Roman" pitchFamily="18" charset="0"/>
                        <a:ea typeface="SimSun"/>
                        <a:cs typeface="Times New Roman" pitchFamily="18" charset="0"/>
                      </a:endParaRPr>
                    </a:p>
                  </a:txBody>
                  <a:tcPr marL="46355" marR="68580" marT="0" marB="0">
                    <a:lnL w="12700" cap="flat" cmpd="sng" algn="ctr">
                      <a:solidFill>
                        <a:srgbClr val="0000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005461">
                <a:tc>
                  <a:txBody>
                    <a:bodyPr/>
                    <a:lstStyle/>
                    <a:p>
                      <a:pPr marL="0" lvl="0" indent="0">
                        <a:lnSpc>
                          <a:spcPct val="100000"/>
                        </a:lnSpc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lang="ru-RU" sz="16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Бег на лыжах 3 км (мин.сек)</a:t>
                      </a:r>
                      <a:endParaRPr lang="ru-RU" sz="1600" dirty="0">
                        <a:latin typeface="Times New Roman" pitchFamily="18" charset="0"/>
                        <a:ea typeface="SimSun"/>
                        <a:cs typeface="Times New Roman" pitchFamily="18" charset="0"/>
                      </a:endParaRPr>
                    </a:p>
                  </a:txBody>
                  <a:tcPr marL="46355" marR="68580" marT="0" marB="0">
                    <a:lnL w="12700" cap="flat" cmpd="sng" algn="ctr">
                      <a:solidFill>
                        <a:srgbClr val="0000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>
                        <a:lnSpc>
                          <a:spcPct val="100000"/>
                        </a:lnSpc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lang="ru-RU" sz="160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18.00</a:t>
                      </a:r>
                      <a:endParaRPr lang="ru-RU" sz="1600">
                        <a:latin typeface="Times New Roman" pitchFamily="18" charset="0"/>
                        <a:ea typeface="SimSun"/>
                        <a:cs typeface="Times New Roman" pitchFamily="18" charset="0"/>
                      </a:endParaRPr>
                    </a:p>
                  </a:txBody>
                  <a:tcPr marL="46355" marR="68580" marT="0" marB="0">
                    <a:lnL w="12700" cap="flat" cmpd="sng" algn="ctr">
                      <a:solidFill>
                        <a:srgbClr val="0000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>
                        <a:lnSpc>
                          <a:spcPct val="100000"/>
                        </a:lnSpc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lang="ru-RU" sz="160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18.30</a:t>
                      </a:r>
                      <a:endParaRPr lang="ru-RU" sz="1600">
                        <a:latin typeface="Times New Roman" pitchFamily="18" charset="0"/>
                        <a:ea typeface="SimSun"/>
                        <a:cs typeface="Times New Roman" pitchFamily="18" charset="0"/>
                      </a:endParaRPr>
                    </a:p>
                  </a:txBody>
                  <a:tcPr marL="46355" marR="68580" marT="0" marB="0">
                    <a:lnL w="12700" cap="flat" cmpd="sng" algn="ctr">
                      <a:solidFill>
                        <a:srgbClr val="0000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>
                        <a:lnSpc>
                          <a:spcPct val="100000"/>
                        </a:lnSpc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lang="ru-RU" sz="160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19.30</a:t>
                      </a:r>
                      <a:endParaRPr lang="ru-RU" sz="1600">
                        <a:latin typeface="Times New Roman" pitchFamily="18" charset="0"/>
                        <a:ea typeface="SimSun"/>
                        <a:cs typeface="Times New Roman" pitchFamily="18" charset="0"/>
                      </a:endParaRPr>
                    </a:p>
                  </a:txBody>
                  <a:tcPr marL="46355" marR="68580" marT="0" marB="0">
                    <a:lnL w="12700" cap="flat" cmpd="sng" algn="ctr">
                      <a:solidFill>
                        <a:srgbClr val="0000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>
                        <a:lnSpc>
                          <a:spcPct val="100000"/>
                        </a:lnSpc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lang="ru-RU" sz="160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20.00</a:t>
                      </a:r>
                      <a:endParaRPr lang="ru-RU" sz="1600">
                        <a:latin typeface="Times New Roman" pitchFamily="18" charset="0"/>
                        <a:ea typeface="SimSun"/>
                        <a:cs typeface="Times New Roman" pitchFamily="18" charset="0"/>
                      </a:endParaRPr>
                    </a:p>
                  </a:txBody>
                  <a:tcPr marL="46355" marR="68580" marT="0" marB="0">
                    <a:lnL w="12700" cap="flat" cmpd="sng" algn="ctr">
                      <a:solidFill>
                        <a:srgbClr val="0000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>
                        <a:lnSpc>
                          <a:spcPct val="100000"/>
                        </a:lnSpc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lang="ru-RU" sz="160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21.00</a:t>
                      </a:r>
                      <a:endParaRPr lang="ru-RU" sz="1600">
                        <a:latin typeface="Times New Roman" pitchFamily="18" charset="0"/>
                        <a:ea typeface="SimSun"/>
                        <a:cs typeface="Times New Roman" pitchFamily="18" charset="0"/>
                      </a:endParaRPr>
                    </a:p>
                  </a:txBody>
                  <a:tcPr marL="46355" marR="68580" marT="0" marB="0">
                    <a:lnL w="12700" cap="flat" cmpd="sng" algn="ctr">
                      <a:solidFill>
                        <a:srgbClr val="0000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>
                        <a:lnSpc>
                          <a:spcPct val="100000"/>
                        </a:lnSpc>
                        <a:spcAft>
                          <a:spcPts val="0"/>
                        </a:spcAft>
                        <a:buFontTx/>
                        <a:buNone/>
                      </a:pPr>
                      <a:endParaRPr lang="ru-RU" sz="16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6355" marR="68580" marT="0" marB="0">
                    <a:lnL w="12700" cap="flat" cmpd="sng" algn="ctr">
                      <a:solidFill>
                        <a:srgbClr val="0000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>
                        <a:lnSpc>
                          <a:spcPct val="100000"/>
                        </a:lnSpc>
                        <a:spcAft>
                          <a:spcPts val="0"/>
                        </a:spcAft>
                        <a:buFontTx/>
                        <a:buNone/>
                      </a:pPr>
                      <a:endParaRPr lang="ru-RU" sz="16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6355" marR="68580" marT="0" marB="0">
                    <a:lnL w="12700" cap="flat" cmpd="sng" algn="ctr">
                      <a:solidFill>
                        <a:srgbClr val="0000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>
                        <a:lnSpc>
                          <a:spcPct val="100000"/>
                        </a:lnSpc>
                        <a:spcAft>
                          <a:spcPts val="0"/>
                        </a:spcAft>
                        <a:buFontTx/>
                        <a:buNone/>
                      </a:pPr>
                      <a:endParaRPr lang="ru-RU" sz="16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6355" marR="68580" marT="0" marB="0">
                    <a:lnL w="12700" cap="flat" cmpd="sng" algn="ctr">
                      <a:solidFill>
                        <a:srgbClr val="0000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>
                        <a:lnSpc>
                          <a:spcPct val="100000"/>
                        </a:lnSpc>
                        <a:spcAft>
                          <a:spcPts val="0"/>
                        </a:spcAft>
                        <a:buFontTx/>
                        <a:buNone/>
                      </a:pPr>
                      <a:endParaRPr lang="ru-RU" sz="16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6355" marR="68580" marT="0" marB="0">
                    <a:lnL w="12700" cap="flat" cmpd="sng" algn="ctr">
                      <a:solidFill>
                        <a:srgbClr val="0000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>
                        <a:lnSpc>
                          <a:spcPct val="100000"/>
                        </a:lnSpc>
                        <a:spcAft>
                          <a:spcPts val="0"/>
                        </a:spcAft>
                        <a:buFontTx/>
                        <a:buNone/>
                      </a:pPr>
                      <a:endParaRPr lang="ru-RU" sz="16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6355" marR="68580" marT="0" marB="0">
                    <a:lnL w="12700" cap="flat" cmpd="sng" algn="ctr">
                      <a:solidFill>
                        <a:srgbClr val="0000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214290"/>
            <a:ext cx="8229600" cy="581772"/>
          </a:xfrm>
        </p:spPr>
        <p:txBody>
          <a:bodyPr>
            <a:normAutofit/>
          </a:bodyPr>
          <a:lstStyle/>
          <a:p>
            <a:pPr algn="ctr"/>
            <a: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Литература</a:t>
            </a:r>
            <a:endParaRPr lang="ru-RU" sz="28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0034" y="857232"/>
            <a:ext cx="8229600" cy="5181616"/>
          </a:xfrm>
        </p:spPr>
        <p:txBody>
          <a:bodyPr>
            <a:normAutofit fontScale="25000" lnSpcReduction="20000"/>
          </a:bodyPr>
          <a:lstStyle/>
          <a:p>
            <a:pPr marL="0" lvl="0" indent="274320" algn="just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5600" b="1" dirty="0" smtClean="0">
                <a:latin typeface="Times New Roman" pitchFamily="18" charset="0"/>
                <a:cs typeface="Times New Roman" pitchFamily="18" charset="0"/>
              </a:rPr>
              <a:t>Основная литература</a:t>
            </a:r>
          </a:p>
          <a:p>
            <a:pPr marL="0" lvl="0" indent="274320" algn="just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4800" b="1" dirty="0" smtClean="0"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pPr marL="0" lvl="0" indent="274320" algn="just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4800" b="1" dirty="0" smtClean="0">
                <a:latin typeface="Times New Roman" pitchFamily="18" charset="0"/>
                <a:cs typeface="Times New Roman" pitchFamily="18" charset="0"/>
              </a:rPr>
              <a:t>1. Барчуков И.С. Физическая культура и физическая подготовка: учебник для студентов высших учебных заведений: учебник для курсантов и слушателей образовательных учреждений высшего профессионального образования МВД России / И.С. Барчуков, Ю.Н. Назаров, С.С. Егоров и др. - Москва: </a:t>
            </a:r>
            <a:r>
              <a:rPr lang="ru-RU" sz="4800" b="1" dirty="0" err="1" smtClean="0">
                <a:latin typeface="Times New Roman" pitchFamily="18" charset="0"/>
                <a:cs typeface="Times New Roman" pitchFamily="18" charset="0"/>
              </a:rPr>
              <a:t>ЮНИТИ-Дана</a:t>
            </a:r>
            <a:r>
              <a:rPr lang="ru-RU" sz="4800" b="1" dirty="0" smtClean="0">
                <a:latin typeface="Times New Roman" pitchFamily="18" charset="0"/>
                <a:cs typeface="Times New Roman" pitchFamily="18" charset="0"/>
              </a:rPr>
              <a:t>, 2009. – 429 с. // ЭБС</a:t>
            </a:r>
          </a:p>
          <a:p>
            <a:pPr marL="0" lvl="0" indent="274320" algn="just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4800" b="1" dirty="0" smtClean="0"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ru-RU" sz="4800" b="1" dirty="0" err="1" smtClean="0">
                <a:latin typeface="Times New Roman" pitchFamily="18" charset="0"/>
                <a:cs typeface="Times New Roman" pitchFamily="18" charset="0"/>
              </a:rPr>
              <a:t>Ильинич</a:t>
            </a:r>
            <a:r>
              <a:rPr lang="ru-RU" sz="4800" b="1" dirty="0" smtClean="0">
                <a:latin typeface="Times New Roman" pitchFamily="18" charset="0"/>
                <a:cs typeface="Times New Roman" pitchFamily="18" charset="0"/>
              </a:rPr>
              <a:t> В. И.  Физическая культура студента и жизнь: учебник для студентов высших учебных заведений, изучающих дисциплину "Физическая культура", кроме направления и специальностей в области физической культуры и спорта / В.И. </a:t>
            </a:r>
            <a:r>
              <a:rPr lang="ru-RU" sz="4800" b="1" dirty="0" err="1" smtClean="0">
                <a:latin typeface="Times New Roman" pitchFamily="18" charset="0"/>
                <a:cs typeface="Times New Roman" pitchFamily="18" charset="0"/>
              </a:rPr>
              <a:t>Ильинич</a:t>
            </a:r>
            <a:r>
              <a:rPr lang="ru-RU" sz="4800" b="1" dirty="0" smtClean="0">
                <a:latin typeface="Times New Roman" pitchFamily="18" charset="0"/>
                <a:cs typeface="Times New Roman" pitchFamily="18" charset="0"/>
              </a:rPr>
              <a:t>. - Москва: </a:t>
            </a:r>
            <a:r>
              <a:rPr lang="ru-RU" sz="4800" b="1" dirty="0" err="1" smtClean="0">
                <a:latin typeface="Times New Roman" pitchFamily="18" charset="0"/>
                <a:cs typeface="Times New Roman" pitchFamily="18" charset="0"/>
              </a:rPr>
              <a:t>Гардарики</a:t>
            </a:r>
            <a:r>
              <a:rPr lang="ru-RU" sz="4800" b="1" dirty="0" smtClean="0">
                <a:latin typeface="Times New Roman" pitchFamily="18" charset="0"/>
                <a:cs typeface="Times New Roman" pitchFamily="18" charset="0"/>
              </a:rPr>
              <a:t>, 2008. - 366 с.</a:t>
            </a:r>
          </a:p>
          <a:p>
            <a:pPr marL="0" lvl="0" indent="274320" algn="just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4800" b="1" dirty="0" smtClean="0"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pPr marL="0" lvl="0" indent="274320" algn="just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4800" b="1" dirty="0" smtClean="0"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pPr marL="0" lvl="0" indent="274320" algn="just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5600" b="1" dirty="0" smtClean="0">
                <a:latin typeface="Times New Roman" pitchFamily="18" charset="0"/>
                <a:cs typeface="Times New Roman" pitchFamily="18" charset="0"/>
              </a:rPr>
              <a:t>Дополнительная литература</a:t>
            </a:r>
          </a:p>
          <a:p>
            <a:pPr marL="0" indent="274320" algn="just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4800" b="1" dirty="0" smtClean="0"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pPr marL="0" lvl="0" indent="274320" algn="just">
              <a:lnSpc>
                <a:spcPct val="120000"/>
              </a:lnSpc>
              <a:spcBef>
                <a:spcPts val="0"/>
              </a:spcBef>
              <a:buClrTx/>
              <a:buFont typeface="+mj-lt"/>
              <a:buAutoNum type="arabicPeriod"/>
            </a:pPr>
            <a:r>
              <a:rPr lang="ru-RU" sz="4800" b="1" dirty="0" smtClean="0">
                <a:latin typeface="Times New Roman" pitchFamily="18" charset="0"/>
                <a:cs typeface="Times New Roman" pitchFamily="18" charset="0"/>
              </a:rPr>
              <a:t>Бадминтон: метод. указ. / Л. А. </a:t>
            </a:r>
            <a:r>
              <a:rPr lang="ru-RU" sz="4800" b="1" dirty="0" err="1" smtClean="0">
                <a:latin typeface="Times New Roman" pitchFamily="18" charset="0"/>
                <a:cs typeface="Times New Roman" pitchFamily="18" charset="0"/>
              </a:rPr>
              <a:t>Бархатова</a:t>
            </a:r>
            <a:r>
              <a:rPr lang="ru-RU" sz="4800" b="1" dirty="0" smtClean="0">
                <a:latin typeface="Times New Roman" pitchFamily="18" charset="0"/>
                <a:cs typeface="Times New Roman" pitchFamily="18" charset="0"/>
              </a:rPr>
              <a:t>. - Москва: РГАУ-МСХА им. К. А. Тимирязева, 2011. - 30 с.</a:t>
            </a:r>
          </a:p>
          <a:p>
            <a:pPr marL="0" lvl="0" indent="274320" algn="just">
              <a:lnSpc>
                <a:spcPct val="120000"/>
              </a:lnSpc>
              <a:spcBef>
                <a:spcPts val="0"/>
              </a:spcBef>
              <a:buClrTx/>
              <a:buFont typeface="+mj-lt"/>
              <a:buAutoNum type="arabicPeriod"/>
            </a:pPr>
            <a:r>
              <a:rPr lang="ru-RU" sz="4800" b="1" dirty="0" err="1" smtClean="0">
                <a:latin typeface="Times New Roman" pitchFamily="18" charset="0"/>
                <a:cs typeface="Times New Roman" pitchFamily="18" charset="0"/>
              </a:rPr>
              <a:t>Дартс</a:t>
            </a:r>
            <a:r>
              <a:rPr lang="ru-RU" sz="4800" b="1" dirty="0" smtClean="0">
                <a:latin typeface="Times New Roman" pitchFamily="18" charset="0"/>
                <a:cs typeface="Times New Roman" pitchFamily="18" charset="0"/>
              </a:rPr>
              <a:t>: метод. указ. / </a:t>
            </a:r>
            <a:r>
              <a:rPr lang="ru-RU" sz="4800" b="1" dirty="0" err="1" smtClean="0">
                <a:latin typeface="Times New Roman" pitchFamily="18" charset="0"/>
                <a:cs typeface="Times New Roman" pitchFamily="18" charset="0"/>
              </a:rPr>
              <a:t>Дубатовкин</a:t>
            </a:r>
            <a:r>
              <a:rPr lang="ru-RU" sz="4800" b="1" dirty="0" smtClean="0">
                <a:latin typeface="Times New Roman" pitchFamily="18" charset="0"/>
                <a:cs typeface="Times New Roman" pitchFamily="18" charset="0"/>
              </a:rPr>
              <a:t> В.И.,М., МСЭХ, 2014. </a:t>
            </a:r>
          </a:p>
          <a:p>
            <a:pPr marL="0" lvl="0" indent="274320" algn="just">
              <a:lnSpc>
                <a:spcPct val="120000"/>
              </a:lnSpc>
              <a:spcBef>
                <a:spcPts val="0"/>
              </a:spcBef>
              <a:buClrTx/>
              <a:buFont typeface="+mj-lt"/>
              <a:buAutoNum type="arabicPeriod"/>
            </a:pPr>
            <a:r>
              <a:rPr lang="ru-RU" sz="4800" b="1" dirty="0" smtClean="0">
                <a:latin typeface="Times New Roman" pitchFamily="18" charset="0"/>
                <a:cs typeface="Times New Roman" pitchFamily="18" charset="0"/>
              </a:rPr>
              <a:t>Медицинские проблемы массовой физической культуры. Врачебный контроль и самоконтроль: метод. указ. - Москва: РГАУ-МСХА им. К. А. Тимирязева, 2010. - 10 с.</a:t>
            </a:r>
          </a:p>
          <a:p>
            <a:pPr marL="0" lvl="0" indent="274320" algn="just">
              <a:lnSpc>
                <a:spcPct val="120000"/>
              </a:lnSpc>
              <a:spcBef>
                <a:spcPts val="0"/>
              </a:spcBef>
              <a:buClrTx/>
              <a:buFont typeface="+mj-lt"/>
              <a:buAutoNum type="arabicPeriod"/>
            </a:pPr>
            <a:r>
              <a:rPr lang="ru-RU" sz="4800" b="1" dirty="0" smtClean="0">
                <a:latin typeface="Times New Roman" pitchFamily="18" charset="0"/>
                <a:cs typeface="Times New Roman" pitchFamily="18" charset="0"/>
              </a:rPr>
              <a:t>Мелентьев А. Н. Развитие скоростных качеств у студентов очной формы обучения на занятиях по физической культуре: методические рекомендации для студентов и преподавателей физической культуры / А. Н. Мелентьев, М. Г. Баранов, С. И, </a:t>
            </a:r>
            <a:r>
              <a:rPr lang="ru-RU" sz="4800" b="1" dirty="0" err="1" smtClean="0">
                <a:latin typeface="Times New Roman" pitchFamily="18" charset="0"/>
                <a:cs typeface="Times New Roman" pitchFamily="18" charset="0"/>
              </a:rPr>
              <a:t>Тикланов</a:t>
            </a:r>
            <a:r>
              <a:rPr lang="ru-RU" sz="4800" b="1" dirty="0" smtClean="0">
                <a:latin typeface="Times New Roman" pitchFamily="18" charset="0"/>
                <a:cs typeface="Times New Roman" pitchFamily="18" charset="0"/>
              </a:rPr>
              <a:t>. - Москва: РГАУ-МСХА им. К. А. Тимирязева, 2014. - 38 с.</a:t>
            </a:r>
          </a:p>
          <a:p>
            <a:pPr marL="0" lvl="0" indent="274320" algn="just">
              <a:lnSpc>
                <a:spcPct val="120000"/>
              </a:lnSpc>
              <a:spcBef>
                <a:spcPts val="0"/>
              </a:spcBef>
              <a:buClrTx/>
              <a:buFont typeface="+mj-lt"/>
              <a:buAutoNum type="arabicPeriod"/>
            </a:pPr>
            <a:r>
              <a:rPr lang="ru-RU" sz="4800" b="1" dirty="0" smtClean="0">
                <a:latin typeface="Times New Roman" pitchFamily="18" charset="0"/>
                <a:cs typeface="Times New Roman" pitchFamily="18" charset="0"/>
              </a:rPr>
              <a:t>Мусаев И.С-Х. Вольная борьба. Учебное пособие / Мусаев И.С-Х.: Изд-во ФГОУ ВПО «РГАУ-МСХА имени К.А.Тимирязева». - М, 2009. – 48 с.</a:t>
            </a:r>
          </a:p>
          <a:p>
            <a:pPr marL="0" lvl="0" indent="274320" algn="just">
              <a:lnSpc>
                <a:spcPct val="120000"/>
              </a:lnSpc>
              <a:spcBef>
                <a:spcPts val="0"/>
              </a:spcBef>
              <a:buClrTx/>
              <a:buFont typeface="+mj-lt"/>
              <a:buAutoNum type="arabicPeriod"/>
            </a:pPr>
            <a:r>
              <a:rPr lang="ru-RU" sz="4800" b="1" dirty="0" err="1" smtClean="0">
                <a:latin typeface="Times New Roman" pitchFamily="18" charset="0"/>
                <a:cs typeface="Times New Roman" pitchFamily="18" charset="0"/>
              </a:rPr>
              <a:t>Рубанович</a:t>
            </a:r>
            <a:r>
              <a:rPr lang="ru-RU" sz="4800" b="1" dirty="0" smtClean="0">
                <a:latin typeface="Times New Roman" pitchFamily="18" charset="0"/>
                <a:cs typeface="Times New Roman" pitchFamily="18" charset="0"/>
              </a:rPr>
              <a:t> В. Б. Основы здорового образа жизни: учебное пособие для студентов вузов. Рекомендовано УМО по образованию в области подготовки педагогических кадров. / В. Б. </a:t>
            </a:r>
            <a:r>
              <a:rPr lang="ru-RU" sz="4800" b="1" dirty="0" err="1" smtClean="0">
                <a:latin typeface="Times New Roman" pitchFamily="18" charset="0"/>
                <a:cs typeface="Times New Roman" pitchFamily="18" charset="0"/>
              </a:rPr>
              <a:t>Рубанович</a:t>
            </a:r>
            <a:r>
              <a:rPr lang="ru-RU" sz="4800" b="1" dirty="0" smtClean="0">
                <a:latin typeface="Times New Roman" pitchFamily="18" charset="0"/>
                <a:cs typeface="Times New Roman" pitchFamily="18" charset="0"/>
              </a:rPr>
              <a:t>, Р. И. </a:t>
            </a:r>
            <a:r>
              <a:rPr lang="ru-RU" sz="4800" b="1" dirty="0" err="1" smtClean="0">
                <a:latin typeface="Times New Roman" pitchFamily="18" charset="0"/>
                <a:cs typeface="Times New Roman" pitchFamily="18" charset="0"/>
              </a:rPr>
              <a:t>Айзман</a:t>
            </a:r>
            <a:r>
              <a:rPr lang="ru-RU" sz="4800" b="1" dirty="0" smtClean="0">
                <a:latin typeface="Times New Roman" pitchFamily="18" charset="0"/>
                <a:cs typeface="Times New Roman" pitchFamily="18" charset="0"/>
              </a:rPr>
              <a:t> ; Министерство образования и науки РФ, Новосибирский </a:t>
            </a:r>
            <a:r>
              <a:rPr lang="ru-RU" sz="4800" b="1" dirty="0" err="1" smtClean="0">
                <a:latin typeface="Times New Roman" pitchFamily="18" charset="0"/>
                <a:cs typeface="Times New Roman" pitchFamily="18" charset="0"/>
              </a:rPr>
              <a:t>гос</a:t>
            </a:r>
            <a:r>
              <a:rPr lang="ru-RU" sz="4800" b="1" dirty="0" smtClean="0">
                <a:latin typeface="Times New Roman" pitchFamily="18" charset="0"/>
                <a:cs typeface="Times New Roman" pitchFamily="18" charset="0"/>
              </a:rPr>
              <a:t>. педагогический ун-т, Московский педагогический </a:t>
            </a:r>
            <a:r>
              <a:rPr lang="ru-RU" sz="4800" b="1" dirty="0" err="1" smtClean="0">
                <a:latin typeface="Times New Roman" pitchFamily="18" charset="0"/>
                <a:cs typeface="Times New Roman" pitchFamily="18" charset="0"/>
              </a:rPr>
              <a:t>гос</a:t>
            </a:r>
            <a:r>
              <a:rPr lang="ru-RU" sz="4800" b="1" dirty="0" smtClean="0">
                <a:latin typeface="Times New Roman" pitchFamily="18" charset="0"/>
                <a:cs typeface="Times New Roman" pitchFamily="18" charset="0"/>
              </a:rPr>
              <a:t>. ун-т. - Новосибирск-Москва: </a:t>
            </a:r>
            <a:r>
              <a:rPr lang="ru-RU" sz="4800" b="1" dirty="0" err="1" smtClean="0">
                <a:latin typeface="Times New Roman" pitchFamily="18" charset="0"/>
                <a:cs typeface="Times New Roman" pitchFamily="18" charset="0"/>
              </a:rPr>
              <a:t>Арта</a:t>
            </a:r>
            <a:r>
              <a:rPr lang="ru-RU" sz="4800" b="1" dirty="0" smtClean="0">
                <a:latin typeface="Times New Roman" pitchFamily="18" charset="0"/>
                <a:cs typeface="Times New Roman" pitchFamily="18" charset="0"/>
              </a:rPr>
              <a:t>, 2011. – 254 с.</a:t>
            </a:r>
          </a:p>
          <a:p>
            <a:pPr marL="0" lvl="0" indent="274320" algn="just">
              <a:lnSpc>
                <a:spcPct val="120000"/>
              </a:lnSpc>
              <a:spcBef>
                <a:spcPts val="0"/>
              </a:spcBef>
              <a:buClrTx/>
              <a:buFont typeface="+mj-lt"/>
              <a:buAutoNum type="arabicPeriod"/>
            </a:pPr>
            <a:r>
              <a:rPr lang="ru-RU" sz="4800" b="1" dirty="0" smtClean="0">
                <a:latin typeface="Times New Roman" pitchFamily="18" charset="0"/>
                <a:cs typeface="Times New Roman" pitchFamily="18" charset="0"/>
              </a:rPr>
              <a:t>Развитие скоростных качеств у студентов. М., Принт-Центр,2014</a:t>
            </a:r>
          </a:p>
          <a:p>
            <a:pPr marL="0" lvl="0" indent="274320" algn="just">
              <a:lnSpc>
                <a:spcPct val="120000"/>
              </a:lnSpc>
              <a:spcBef>
                <a:spcPts val="0"/>
              </a:spcBef>
              <a:buClrTx/>
              <a:buFont typeface="+mj-lt"/>
              <a:buAutoNum type="arabicPeriod"/>
            </a:pPr>
            <a:r>
              <a:rPr lang="ru-RU" sz="4800" b="1" dirty="0" smtClean="0">
                <a:latin typeface="Times New Roman" pitchFamily="18" charset="0"/>
                <a:cs typeface="Times New Roman" pitchFamily="18" charset="0"/>
              </a:rPr>
              <a:t>Силовая подготовка студентов/ Метод. Указания/ Мелентьев А.Н. и др.- МСХА,2014.</a:t>
            </a:r>
          </a:p>
          <a:p>
            <a:pPr marL="0" lvl="0" indent="274320" algn="just">
              <a:lnSpc>
                <a:spcPct val="120000"/>
              </a:lnSpc>
              <a:spcBef>
                <a:spcPts val="0"/>
              </a:spcBef>
              <a:buClrTx/>
              <a:buFont typeface="+mj-lt"/>
              <a:buAutoNum type="arabicPeriod"/>
            </a:pPr>
            <a:r>
              <a:rPr lang="ru-RU" sz="4800" b="1" dirty="0" smtClean="0">
                <a:latin typeface="Times New Roman" pitchFamily="18" charset="0"/>
                <a:cs typeface="Times New Roman" pitchFamily="18" charset="0"/>
              </a:rPr>
              <a:t>Холодов Ж. К. Теория и методика физического воспитания и спорта: учебное пособие для студентов и преподавателей высших и средних учебных заведений физической культуры / Ж.К. Холодов, В.С. Кузнецов. - 5-е изд., стер. - Москва: Академия, 2007. – 478.</a:t>
            </a:r>
          </a:p>
          <a:p>
            <a:pPr marL="0" lvl="0" indent="274320" algn="just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4800" b="1" dirty="0" smtClean="0"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6866" name="Picture 2" descr="ÐÐÐÐÐ§Ð Ð¤Ð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28596"/>
            <a:ext cx="9182128" cy="688659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8674" name="Picture 2" descr="https://myslide.ru/documents_3/46a64285bc51732fd77a001eb29e5204/img8.jpg"/>
          <p:cNvPicPr>
            <a:picLocks noChangeAspect="1" noChangeArrowheads="1"/>
          </p:cNvPicPr>
          <p:nvPr/>
        </p:nvPicPr>
        <p:blipFill>
          <a:blip r:embed="rId2" cstate="print"/>
          <a:srcRect l="8242" t="8792"/>
          <a:stretch>
            <a:fillRect/>
          </a:stretch>
        </p:blipFill>
        <p:spPr bwMode="auto">
          <a:xfrm>
            <a:off x="357158" y="285728"/>
            <a:ext cx="8528437" cy="635795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7346" name="Picture 2" descr="https://cf.ppt-online.org/files/slide/r/rJfAWRBPilbknwNCvmpY6QScd4D0XaxHyTKVUZ/slide-1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4907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6322" name="Picture 2" descr="https://cf.ppt-online.org/files/slide/r/rJfAWRBPilbknwNCvmpY6QScd4D0XaxHyTKVUZ/slide-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9070"/>
            <a:ext cx="9181382" cy="687707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1986" name="Picture 2" descr="Ð¡Ð¾ÑÑÐ°Ð²Ð½ÑÐµ ÑÐ°ÑÑÐ¸ ÑÐ¸Ð·Ð¸ÑÐµÑÐºÐ¾Ð¹ ÐºÑÐ»ÑÑÑÑÑ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4907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3010" name="Picture 2" descr="ÐÐ°ÑÑÐ¾Ð²Ð°Ñ ÑÐ¸Ð·ÐºÑÐ»ÑÑÑÑÐ°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1921" y="1"/>
            <a:ext cx="9155922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77</TotalTime>
  <Words>516</Words>
  <Application>Microsoft Office PowerPoint</Application>
  <PresentationFormat>Экран (4:3)</PresentationFormat>
  <Paragraphs>206</Paragraphs>
  <Slides>37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37</vt:i4>
      </vt:variant>
    </vt:vector>
  </HeadingPairs>
  <TitlesOfParts>
    <vt:vector size="38" baseType="lpstr">
      <vt:lpstr>Поток</vt:lpstr>
      <vt:lpstr>Физическая культура в общекультурной и профессиональной подготовке студентов 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Отношение студентов разного пола к физкультурно-спортивной деятельности, %  </vt:lpstr>
      <vt:lpstr>Причины, препятствующие занятий физкультурно-спортивной деятельностью студентов различных вузов, % </vt:lpstr>
      <vt:lpstr>Слайд 26</vt:lpstr>
      <vt:lpstr>Слайд 27</vt:lpstr>
      <vt:lpstr>РАСПРЕДЕЛЕНИЕ СТУДЕНТОВ НА ГРУППЫ ПО МЕДИЦИНСКИМ ПОКАЗАТЕЛЯМ</vt:lpstr>
      <vt:lpstr>Слайд 29</vt:lpstr>
      <vt:lpstr>Слайд 30</vt:lpstr>
      <vt:lpstr>Слайд 31</vt:lpstr>
      <vt:lpstr>Слайд 32</vt:lpstr>
      <vt:lpstr>Слайд 33</vt:lpstr>
      <vt:lpstr>Слайд 34</vt:lpstr>
      <vt:lpstr>Обязательные тесты определения физической подготовленности студентов основной, подготовительной и спортивной групп</vt:lpstr>
      <vt:lpstr>Промежуточные тесты определения физической подготовленности студентов основной, подготовительной и спортивной групп</vt:lpstr>
      <vt:lpstr>Литература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Ольга Никифорова</dc:creator>
  <cp:lastModifiedBy>Пользователь Windows</cp:lastModifiedBy>
  <cp:revision>34</cp:revision>
  <dcterms:created xsi:type="dcterms:W3CDTF">2018-09-15T08:11:48Z</dcterms:created>
  <dcterms:modified xsi:type="dcterms:W3CDTF">2018-09-15T09:32:56Z</dcterms:modified>
</cp:coreProperties>
</file>